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67" r:id="rId14"/>
    <p:sldId id="269" r:id="rId15"/>
    <p:sldId id="268" r:id="rId16"/>
    <p:sldId id="271" r:id="rId17"/>
    <p:sldId id="272" r:id="rId18"/>
    <p:sldId id="284" r:id="rId19"/>
    <p:sldId id="294" r:id="rId20"/>
    <p:sldId id="273" r:id="rId21"/>
    <p:sldId id="285" r:id="rId22"/>
    <p:sldId id="286" r:id="rId23"/>
    <p:sldId id="287" r:id="rId24"/>
    <p:sldId id="289" r:id="rId25"/>
    <p:sldId id="290" r:id="rId26"/>
    <p:sldId id="288" r:id="rId27"/>
    <p:sldId id="291" r:id="rId28"/>
    <p:sldId id="292" r:id="rId29"/>
    <p:sldId id="297" r:id="rId30"/>
    <p:sldId id="296" r:id="rId31"/>
    <p:sldId id="295" r:id="rId32"/>
    <p:sldId id="274" r:id="rId33"/>
    <p:sldId id="275" r:id="rId34"/>
    <p:sldId id="277" r:id="rId35"/>
    <p:sldId id="302" r:id="rId36"/>
    <p:sldId id="303" r:id="rId37"/>
    <p:sldId id="300" r:id="rId38"/>
    <p:sldId id="298"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FF9999"/>
    <a:srgbClr val="FFFF99"/>
    <a:srgbClr val="CC00CC"/>
    <a:srgbClr val="00CC99"/>
    <a:srgbClr val="FFCCCC"/>
    <a:srgbClr val="00CC66"/>
    <a:srgbClr val="66FF99"/>
    <a:srgbClr val="CCFFFF"/>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721A4C-98DD-4031-8DD1-D2A274719C1C}" type="datetimeFigureOut">
              <a:rPr lang="en-IE" smtClean="0"/>
              <a:pPr/>
              <a:t>19/08/2014</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DFFFA6-7E80-4423-BF9E-D33C85A18152}" type="slidenum">
              <a:rPr lang="en-IE" smtClean="0"/>
              <a:pPr/>
              <a:t>‹#›</a:t>
            </a:fld>
            <a:endParaRPr lang="en-IE" dirty="0"/>
          </a:p>
        </p:txBody>
      </p:sp>
    </p:spTree>
    <p:extLst>
      <p:ext uri="{BB962C8B-B14F-4D97-AF65-F5344CB8AC3E}">
        <p14:creationId xmlns:p14="http://schemas.microsoft.com/office/powerpoint/2010/main" val="2951790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Pick and choose between the activities.</a:t>
            </a:r>
            <a:endParaRPr lang="en-IE" dirty="0"/>
          </a:p>
        </p:txBody>
      </p:sp>
      <p:sp>
        <p:nvSpPr>
          <p:cNvPr id="4" name="Slide Number Placeholder 3"/>
          <p:cNvSpPr>
            <a:spLocks noGrp="1"/>
          </p:cNvSpPr>
          <p:nvPr>
            <p:ph type="sldNum" sz="quarter" idx="10"/>
          </p:nvPr>
        </p:nvSpPr>
        <p:spPr/>
        <p:txBody>
          <a:bodyPr/>
          <a:lstStyle/>
          <a:p>
            <a:fld id="{E9DFFFA6-7E80-4423-BF9E-D33C85A18152}" type="slidenum">
              <a:rPr lang="en-IE" smtClean="0"/>
              <a:pPr/>
              <a:t>35</a:t>
            </a:fld>
            <a:endParaRPr lang="en-I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Pick and choose between the activities.</a:t>
            </a:r>
            <a:endParaRPr lang="en-IE" dirty="0"/>
          </a:p>
        </p:txBody>
      </p:sp>
      <p:sp>
        <p:nvSpPr>
          <p:cNvPr id="4" name="Slide Number Placeholder 3"/>
          <p:cNvSpPr>
            <a:spLocks noGrp="1"/>
          </p:cNvSpPr>
          <p:nvPr>
            <p:ph type="sldNum" sz="quarter" idx="10"/>
          </p:nvPr>
        </p:nvSpPr>
        <p:spPr/>
        <p:txBody>
          <a:bodyPr/>
          <a:lstStyle/>
          <a:p>
            <a:fld id="{E9DFFFA6-7E80-4423-BF9E-D33C85A18152}" type="slidenum">
              <a:rPr lang="en-IE" smtClean="0"/>
              <a:pPr/>
              <a:t>36</a:t>
            </a:fld>
            <a:endParaRPr lang="en-I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Pick and choose between the activities.</a:t>
            </a:r>
            <a:endParaRPr lang="en-IE" dirty="0"/>
          </a:p>
        </p:txBody>
      </p:sp>
      <p:sp>
        <p:nvSpPr>
          <p:cNvPr id="4" name="Slide Number Placeholder 3"/>
          <p:cNvSpPr>
            <a:spLocks noGrp="1"/>
          </p:cNvSpPr>
          <p:nvPr>
            <p:ph type="sldNum" sz="quarter" idx="10"/>
          </p:nvPr>
        </p:nvSpPr>
        <p:spPr/>
        <p:txBody>
          <a:bodyPr/>
          <a:lstStyle/>
          <a:p>
            <a:fld id="{E9DFFFA6-7E80-4423-BF9E-D33C85A18152}" type="slidenum">
              <a:rPr lang="en-IE" smtClean="0"/>
              <a:pPr/>
              <a:t>37</a:t>
            </a:fld>
            <a:endParaRPr lang="en-I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Pick and choose between the activities.</a:t>
            </a:r>
          </a:p>
          <a:p>
            <a:endParaRPr lang="en-IE" dirty="0"/>
          </a:p>
        </p:txBody>
      </p:sp>
      <p:sp>
        <p:nvSpPr>
          <p:cNvPr id="4" name="Slide Number Placeholder 3"/>
          <p:cNvSpPr>
            <a:spLocks noGrp="1"/>
          </p:cNvSpPr>
          <p:nvPr>
            <p:ph type="sldNum" sz="quarter" idx="10"/>
          </p:nvPr>
        </p:nvSpPr>
        <p:spPr/>
        <p:txBody>
          <a:bodyPr/>
          <a:lstStyle/>
          <a:p>
            <a:fld id="{E9DFFFA6-7E80-4423-BF9E-D33C85A18152}" type="slidenum">
              <a:rPr lang="en-IE" smtClean="0"/>
              <a:pPr/>
              <a:t>38</a:t>
            </a:fld>
            <a:endParaRPr lang="en-I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3">
        <a:schemeClr val="bg1"/>
      </p:bgRef>
    </p:bg>
    <p:spTree>
      <p:nvGrpSpPr>
        <p:cNvPr id="1" name=""/>
        <p:cNvGrpSpPr/>
        <p:nvPr/>
      </p:nvGrpSpPr>
      <p:grpSpPr>
        <a:xfrm>
          <a:off x="0" y="0"/>
          <a:ext cx="0" cy="0"/>
          <a:chOff x="0" y="0"/>
          <a:chExt cx="0" cy="0"/>
        </a:xfrm>
      </p:grpSpPr>
      <p:sp>
        <p:nvSpPr>
          <p:cNvPr id="12" name="Prostokąt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Prostokąt zaokrąglony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Podtytuł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17" name="Symbol zastępczy stopki 16"/>
          <p:cNvSpPr>
            <a:spLocks noGrp="1"/>
          </p:cNvSpPr>
          <p:nvPr>
            <p:ph type="ftr" sz="quarter" idx="11"/>
          </p:nvPr>
        </p:nvSpPr>
        <p:spPr/>
        <p:txBody>
          <a:bodyPr/>
          <a:lstStyle/>
          <a:p>
            <a:endParaRPr lang="en-IE" dirty="0"/>
          </a:p>
        </p:txBody>
      </p:sp>
      <p:sp>
        <p:nvSpPr>
          <p:cNvPr id="29" name="Symbol zastępczy numeru slajdu 28"/>
          <p:cNvSpPr>
            <a:spLocks noGrp="1"/>
          </p:cNvSpPr>
          <p:nvPr>
            <p:ph type="sldNum" sz="quarter" idx="12"/>
          </p:nvPr>
        </p:nvSpPr>
        <p:spPr/>
        <p:txBody>
          <a:bodyPr lIns="0" tIns="0" rIns="0" bIns="0">
            <a:noAutofit/>
          </a:bodyPr>
          <a:lstStyle>
            <a:lvl1pPr>
              <a:defRPr sz="1400">
                <a:solidFill>
                  <a:srgbClr val="FFFFFF"/>
                </a:solidFill>
              </a:defRPr>
            </a:lvl1pPr>
          </a:lstStyle>
          <a:p>
            <a:fld id="{7CC0BE98-C290-44AE-8EB9-350D694F8625}" type="slidenum">
              <a:rPr lang="en-IE" smtClean="0"/>
              <a:pPr/>
              <a:t>‹#›</a:t>
            </a:fld>
            <a:endParaRPr lang="en-IE" dirty="0"/>
          </a:p>
        </p:txBody>
      </p:sp>
      <p:sp>
        <p:nvSpPr>
          <p:cNvPr id="7" name="Prostokąt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pl-PL" smtClean="0"/>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5" name="Symbol zastępczy stopki 4"/>
          <p:cNvSpPr>
            <a:spLocks noGrp="1"/>
          </p:cNvSpPr>
          <p:nvPr>
            <p:ph type="ftr" sz="quarter" idx="11"/>
          </p:nvPr>
        </p:nvSpPr>
        <p:spPr/>
        <p:txBody>
          <a:bodyPr/>
          <a:lstStyle/>
          <a:p>
            <a:endParaRPr lang="en-IE" dirty="0"/>
          </a:p>
        </p:txBody>
      </p:sp>
      <p:sp>
        <p:nvSpPr>
          <p:cNvPr id="6" name="Symbol zastępczy numeru slajdu 5"/>
          <p:cNvSpPr>
            <a:spLocks noGrp="1"/>
          </p:cNvSpPr>
          <p:nvPr>
            <p:ph type="sldNum" sz="quarter" idx="12"/>
          </p:nvPr>
        </p:nvSpPr>
        <p:spPr/>
        <p:txBody>
          <a:bodyPr/>
          <a:lstStyle/>
          <a:p>
            <a:fld id="{7CC0BE98-C290-44AE-8EB9-350D694F8625}" type="slidenum">
              <a:rPr lang="en-IE" smtClean="0"/>
              <a:pPr/>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41"/>
            <a:ext cx="201168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914400" y="274640"/>
            <a:ext cx="55626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5" name="Symbol zastępczy stopki 4"/>
          <p:cNvSpPr>
            <a:spLocks noGrp="1"/>
          </p:cNvSpPr>
          <p:nvPr>
            <p:ph type="ftr" sz="quarter" idx="11"/>
          </p:nvPr>
        </p:nvSpPr>
        <p:spPr/>
        <p:txBody>
          <a:bodyPr/>
          <a:lstStyle/>
          <a:p>
            <a:endParaRPr lang="en-IE" dirty="0"/>
          </a:p>
        </p:txBody>
      </p:sp>
      <p:sp>
        <p:nvSpPr>
          <p:cNvPr id="6" name="Symbol zastępczy numeru slajdu 5"/>
          <p:cNvSpPr>
            <a:spLocks noGrp="1"/>
          </p:cNvSpPr>
          <p:nvPr>
            <p:ph type="sldNum" sz="quarter" idx="12"/>
          </p:nvPr>
        </p:nvSpPr>
        <p:spPr/>
        <p:txBody>
          <a:bodyPr/>
          <a:lstStyle/>
          <a:p>
            <a:fld id="{7CC0BE98-C290-44AE-8EB9-350D694F8625}" type="slidenum">
              <a:rPr lang="en-IE" smtClean="0"/>
              <a:pPr/>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4" name="Symbol zastępczy daty 3"/>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5" name="Symbol zastępczy stopki 4"/>
          <p:cNvSpPr>
            <a:spLocks noGrp="1"/>
          </p:cNvSpPr>
          <p:nvPr>
            <p:ph type="ftr" sz="quarter" idx="11"/>
          </p:nvPr>
        </p:nvSpPr>
        <p:spPr/>
        <p:txBody>
          <a:bodyPr/>
          <a:lstStyle/>
          <a:p>
            <a:endParaRPr lang="en-IE" dirty="0"/>
          </a:p>
        </p:txBody>
      </p:sp>
      <p:sp>
        <p:nvSpPr>
          <p:cNvPr id="6" name="Symbol zastępczy numeru slajdu 5"/>
          <p:cNvSpPr>
            <a:spLocks noGrp="1"/>
          </p:cNvSpPr>
          <p:nvPr>
            <p:ph type="sldNum" sz="quarter" idx="12"/>
          </p:nvPr>
        </p:nvSpPr>
        <p:spPr/>
        <p:txBody>
          <a:bodyPr/>
          <a:lstStyle/>
          <a:p>
            <a:fld id="{7CC0BE98-C290-44AE-8EB9-350D694F8625}" type="slidenum">
              <a:rPr lang="en-IE" smtClean="0"/>
              <a:pPr/>
              <a:t>‹#›</a:t>
            </a:fld>
            <a:endParaRPr lang="en-IE" dirty="0"/>
          </a:p>
        </p:txBody>
      </p:sp>
      <p:sp>
        <p:nvSpPr>
          <p:cNvPr id="8" name="Symbol zastępczy zawartości 7"/>
          <p:cNvSpPr>
            <a:spLocks noGrp="1"/>
          </p:cNvSpPr>
          <p:nvPr>
            <p:ph sz="quarter" idx="1"/>
          </p:nvPr>
        </p:nvSpPr>
        <p:spPr>
          <a:xfrm>
            <a:off x="914400" y="1447800"/>
            <a:ext cx="777240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3">
        <a:schemeClr val="bg1"/>
      </p:bgRef>
    </p:bg>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Prostokąt zaokrąglony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722313" y="952500"/>
            <a:ext cx="7772400" cy="1362075"/>
          </a:xfrm>
        </p:spPr>
        <p:txBody>
          <a:bodyPr anchor="b" anchorCtr="0"/>
          <a:lstStyle>
            <a:lvl1pPr algn="l">
              <a:buNone/>
              <a:defRPr sz="4000" b="0" cap="none"/>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5" name="Symbol zastępczy stopki 4"/>
          <p:cNvSpPr>
            <a:spLocks noGrp="1"/>
          </p:cNvSpPr>
          <p:nvPr>
            <p:ph type="ftr" sz="quarter" idx="11"/>
          </p:nvPr>
        </p:nvSpPr>
        <p:spPr>
          <a:xfrm>
            <a:off x="800100" y="6172200"/>
            <a:ext cx="4000500" cy="457200"/>
          </a:xfrm>
        </p:spPr>
        <p:txBody>
          <a:bodyPr/>
          <a:lstStyle/>
          <a:p>
            <a:endParaRPr lang="en-IE" dirty="0"/>
          </a:p>
        </p:txBody>
      </p:sp>
      <p:sp>
        <p:nvSpPr>
          <p:cNvPr id="7" name="Prostokąt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ymbol zastępczy numeru slajdu 5"/>
          <p:cNvSpPr>
            <a:spLocks noGrp="1"/>
          </p:cNvSpPr>
          <p:nvPr>
            <p:ph type="sldNum" sz="quarter" idx="12"/>
          </p:nvPr>
        </p:nvSpPr>
        <p:spPr>
          <a:xfrm>
            <a:off x="146304" y="6208776"/>
            <a:ext cx="457200" cy="457200"/>
          </a:xfrm>
        </p:spPr>
        <p:txBody>
          <a:bodyPr/>
          <a:lstStyle/>
          <a:p>
            <a:fld id="{7CC0BE98-C290-44AE-8EB9-350D694F8625}" type="slidenum">
              <a:rPr lang="en-IE" smtClean="0"/>
              <a:pPr/>
              <a:t>‹#›</a:t>
            </a:fld>
            <a:endParaRPr lang="en-IE"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5" name="Symbol zastępczy daty 4"/>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6" name="Symbol zastępczy stopki 5"/>
          <p:cNvSpPr>
            <a:spLocks noGrp="1"/>
          </p:cNvSpPr>
          <p:nvPr>
            <p:ph type="ftr" sz="quarter" idx="11"/>
          </p:nvPr>
        </p:nvSpPr>
        <p:spPr/>
        <p:txBody>
          <a:bodyPr/>
          <a:lstStyle/>
          <a:p>
            <a:endParaRPr lang="en-IE" dirty="0"/>
          </a:p>
        </p:txBody>
      </p:sp>
      <p:sp>
        <p:nvSpPr>
          <p:cNvPr id="7" name="Symbol zastępczy numeru slajdu 6"/>
          <p:cNvSpPr>
            <a:spLocks noGrp="1"/>
          </p:cNvSpPr>
          <p:nvPr>
            <p:ph type="sldNum" sz="quarter" idx="12"/>
          </p:nvPr>
        </p:nvSpPr>
        <p:spPr/>
        <p:txBody>
          <a:bodyPr/>
          <a:lstStyle/>
          <a:p>
            <a:fld id="{7CC0BE98-C290-44AE-8EB9-350D694F8625}" type="slidenum">
              <a:rPr lang="en-IE" smtClean="0"/>
              <a:pPr/>
              <a:t>‹#›</a:t>
            </a:fld>
            <a:endParaRPr lang="en-IE" dirty="0"/>
          </a:p>
        </p:txBody>
      </p:sp>
      <p:sp>
        <p:nvSpPr>
          <p:cNvPr id="9" name="Symbol zastępczy zawartości 8"/>
          <p:cNvSpPr>
            <a:spLocks noGrp="1"/>
          </p:cNvSpPr>
          <p:nvPr>
            <p:ph sz="quarter" idx="1"/>
          </p:nvPr>
        </p:nvSpPr>
        <p:spPr>
          <a:xfrm>
            <a:off x="91440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93395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914400" y="273050"/>
            <a:ext cx="7772400" cy="1143000"/>
          </a:xfrm>
        </p:spPr>
        <p:txBody>
          <a:bodyPr anchor="b" anchorCtr="0"/>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7" name="Symbol zastępczy daty 6"/>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8" name="Symbol zastępczy stopki 7"/>
          <p:cNvSpPr>
            <a:spLocks noGrp="1"/>
          </p:cNvSpPr>
          <p:nvPr>
            <p:ph type="ftr" sz="quarter" idx="11"/>
          </p:nvPr>
        </p:nvSpPr>
        <p:spPr/>
        <p:txBody>
          <a:bodyPr/>
          <a:lstStyle/>
          <a:p>
            <a:endParaRPr lang="en-IE" dirty="0"/>
          </a:p>
        </p:txBody>
      </p:sp>
      <p:sp>
        <p:nvSpPr>
          <p:cNvPr id="9" name="Symbol zastępczy numeru slajdu 8"/>
          <p:cNvSpPr>
            <a:spLocks noGrp="1"/>
          </p:cNvSpPr>
          <p:nvPr>
            <p:ph type="sldNum" sz="quarter" idx="12"/>
          </p:nvPr>
        </p:nvSpPr>
        <p:spPr/>
        <p:txBody>
          <a:bodyPr/>
          <a:lstStyle/>
          <a:p>
            <a:fld id="{7CC0BE98-C290-44AE-8EB9-350D694F8625}" type="slidenum">
              <a:rPr lang="en-IE" smtClean="0"/>
              <a:pPr/>
              <a:t>‹#›</a:t>
            </a:fld>
            <a:endParaRPr lang="en-IE" dirty="0"/>
          </a:p>
        </p:txBody>
      </p:sp>
      <p:sp>
        <p:nvSpPr>
          <p:cNvPr id="11" name="Symbol zastępczy zawartości 10"/>
          <p:cNvSpPr>
            <a:spLocks noGrp="1"/>
          </p:cNvSpPr>
          <p:nvPr>
            <p:ph sz="half" idx="2"/>
          </p:nvPr>
        </p:nvSpPr>
        <p:spPr>
          <a:xfrm>
            <a:off x="9144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half" idx="4"/>
          </p:nvPr>
        </p:nvSpPr>
        <p:spPr>
          <a:xfrm>
            <a:off x="49530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4" name="Symbol zastępczy stopki 3"/>
          <p:cNvSpPr>
            <a:spLocks noGrp="1"/>
          </p:cNvSpPr>
          <p:nvPr>
            <p:ph type="ftr" sz="quarter" idx="11"/>
          </p:nvPr>
        </p:nvSpPr>
        <p:spPr/>
        <p:txBody>
          <a:bodyPr/>
          <a:lstStyle/>
          <a:p>
            <a:endParaRPr lang="en-IE" dirty="0"/>
          </a:p>
        </p:txBody>
      </p:sp>
      <p:sp>
        <p:nvSpPr>
          <p:cNvPr id="5" name="Symbol zastępczy numeru slajdu 4"/>
          <p:cNvSpPr>
            <a:spLocks noGrp="1"/>
          </p:cNvSpPr>
          <p:nvPr>
            <p:ph type="sldNum" sz="quarter" idx="12"/>
          </p:nvPr>
        </p:nvSpPr>
        <p:spPr/>
        <p:txBody>
          <a:bodyPr/>
          <a:lstStyle/>
          <a:p>
            <a:fld id="{7CC0BE98-C290-44AE-8EB9-350D694F8625}" type="slidenum">
              <a:rPr lang="en-IE" smtClean="0"/>
              <a:pPr/>
              <a:t>‹#›</a:t>
            </a:fld>
            <a:endParaRPr lang="en-I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3" name="Symbol zastępczy stopki 2"/>
          <p:cNvSpPr>
            <a:spLocks noGrp="1"/>
          </p:cNvSpPr>
          <p:nvPr>
            <p:ph type="ftr" sz="quarter" idx="11"/>
          </p:nvPr>
        </p:nvSpPr>
        <p:spPr/>
        <p:txBody>
          <a:bodyPr/>
          <a:lstStyle/>
          <a:p>
            <a:endParaRPr lang="en-IE" dirty="0"/>
          </a:p>
        </p:txBody>
      </p:sp>
      <p:sp>
        <p:nvSpPr>
          <p:cNvPr id="4" name="Symbol zastępczy numeru slajdu 3"/>
          <p:cNvSpPr>
            <a:spLocks noGrp="1"/>
          </p:cNvSpPr>
          <p:nvPr>
            <p:ph type="sldNum" sz="quarter" idx="12"/>
          </p:nvPr>
        </p:nvSpPr>
        <p:spPr/>
        <p:txBody>
          <a:bodyPr/>
          <a:lstStyle/>
          <a:p>
            <a:fld id="{7CC0BE98-C290-44AE-8EB9-350D694F8625}" type="slidenum">
              <a:rPr lang="en-IE" smtClean="0"/>
              <a:pPr/>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8" name="Prostokąt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Prostokąt zaokrąglony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914400" y="273050"/>
            <a:ext cx="7772400" cy="1143000"/>
          </a:xfrm>
        </p:spPr>
        <p:txBody>
          <a:bodyPr anchor="b" anchorCtr="0"/>
          <a:lstStyle>
            <a:lvl1pPr algn="l">
              <a:buNone/>
              <a:defRPr sz="4000" b="0"/>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6" name="Symbol zastępczy stopki 5"/>
          <p:cNvSpPr>
            <a:spLocks noGrp="1"/>
          </p:cNvSpPr>
          <p:nvPr>
            <p:ph type="ftr" sz="quarter" idx="11"/>
          </p:nvPr>
        </p:nvSpPr>
        <p:spPr/>
        <p:txBody>
          <a:bodyPr/>
          <a:lstStyle/>
          <a:p>
            <a:endParaRPr lang="en-IE" dirty="0"/>
          </a:p>
        </p:txBody>
      </p:sp>
      <p:sp>
        <p:nvSpPr>
          <p:cNvPr id="7" name="Symbol zastępczy numeru slajdu 6"/>
          <p:cNvSpPr>
            <a:spLocks noGrp="1"/>
          </p:cNvSpPr>
          <p:nvPr>
            <p:ph type="sldNum" sz="quarter" idx="12"/>
          </p:nvPr>
        </p:nvSpPr>
        <p:spPr/>
        <p:txBody>
          <a:bodyPr/>
          <a:lstStyle/>
          <a:p>
            <a:fld id="{7CC0BE98-C290-44AE-8EB9-350D694F8625}" type="slidenum">
              <a:rPr lang="en-IE" smtClean="0"/>
              <a:pPr/>
              <a:t>‹#›</a:t>
            </a:fld>
            <a:endParaRPr lang="en-IE" dirty="0"/>
          </a:p>
        </p:txBody>
      </p:sp>
      <p:sp>
        <p:nvSpPr>
          <p:cNvPr id="11" name="Symbol zastępczy zawartości 10"/>
          <p:cNvSpPr>
            <a:spLocks noGrp="1"/>
          </p:cNvSpPr>
          <p:nvPr>
            <p:ph sz="quarter" idx="1"/>
          </p:nvPr>
        </p:nvSpPr>
        <p:spPr>
          <a:xfrm>
            <a:off x="2971800" y="1600200"/>
            <a:ext cx="5715000" cy="44958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pl-PL" smtClean="0"/>
              <a:t>Kliknij, aby edytować styl</a:t>
            </a:r>
            <a:endParaRPr kumimoji="0" lang="en-US"/>
          </a:p>
        </p:txBody>
      </p:sp>
      <p:sp>
        <p:nvSpPr>
          <p:cNvPr id="4" name="Symbol zastępczy tekstu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846B8D8B-CD72-44EF-9D00-4D9AFC4973AB}" type="datetimeFigureOut">
              <a:rPr lang="en-IE" smtClean="0"/>
              <a:pPr/>
              <a:t>19/08/2014</a:t>
            </a:fld>
            <a:endParaRPr lang="en-IE" dirty="0"/>
          </a:p>
        </p:txBody>
      </p:sp>
      <p:sp>
        <p:nvSpPr>
          <p:cNvPr id="6" name="Symbol zastępczy stopki 5"/>
          <p:cNvSpPr>
            <a:spLocks noGrp="1"/>
          </p:cNvSpPr>
          <p:nvPr>
            <p:ph type="ftr" sz="quarter" idx="11"/>
          </p:nvPr>
        </p:nvSpPr>
        <p:spPr>
          <a:xfrm>
            <a:off x="914400" y="6172200"/>
            <a:ext cx="3886200" cy="457200"/>
          </a:xfrm>
        </p:spPr>
        <p:txBody>
          <a:bodyPr/>
          <a:lstStyle/>
          <a:p>
            <a:endParaRPr lang="en-IE" dirty="0"/>
          </a:p>
        </p:txBody>
      </p:sp>
      <p:sp>
        <p:nvSpPr>
          <p:cNvPr id="7" name="Symbol zastępczy numeru slajdu 6"/>
          <p:cNvSpPr>
            <a:spLocks noGrp="1"/>
          </p:cNvSpPr>
          <p:nvPr>
            <p:ph type="sldNum" sz="quarter" idx="12"/>
          </p:nvPr>
        </p:nvSpPr>
        <p:spPr>
          <a:xfrm>
            <a:off x="146304" y="6208776"/>
            <a:ext cx="457200" cy="457200"/>
          </a:xfrm>
        </p:spPr>
        <p:txBody>
          <a:bodyPr/>
          <a:lstStyle/>
          <a:p>
            <a:fld id="{7CC0BE98-C290-44AE-8EB9-350D694F8625}" type="slidenum">
              <a:rPr lang="en-IE" smtClean="0"/>
              <a:pPr/>
              <a:t>‹#›</a:t>
            </a:fld>
            <a:endParaRPr lang="en-IE" dirty="0"/>
          </a:p>
        </p:txBody>
      </p:sp>
      <p:sp>
        <p:nvSpPr>
          <p:cNvPr id="11" name="Prostokąt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Prostokąt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Symbol zastępczy obrazu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pl-PL" smtClean="0"/>
              <a:t>Kliknij ikonę, aby dodać obraz</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Prostokąt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Prostokąt zaokrąglony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Symbol zastępczy tytułu 21"/>
          <p:cNvSpPr>
            <a:spLocks noGrp="1"/>
          </p:cNvSpPr>
          <p:nvPr>
            <p:ph type="title"/>
          </p:nvPr>
        </p:nvSpPr>
        <p:spPr>
          <a:xfrm>
            <a:off x="914400" y="274638"/>
            <a:ext cx="7772400" cy="1143000"/>
          </a:xfrm>
          <a:prstGeom prst="rect">
            <a:avLst/>
          </a:prstGeom>
        </p:spPr>
        <p:txBody>
          <a:bodyPr bIns="91440" anchor="b" anchorCtr="0">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46B8D8B-CD72-44EF-9D00-4D9AFC4973AB}" type="datetimeFigureOut">
              <a:rPr lang="en-IE" smtClean="0"/>
              <a:pPr/>
              <a:t>19/08/2014</a:t>
            </a:fld>
            <a:endParaRPr lang="en-IE" dirty="0"/>
          </a:p>
        </p:txBody>
      </p:sp>
      <p:sp>
        <p:nvSpPr>
          <p:cNvPr id="3" name="Symbol zastępczy stopki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IE" dirty="0"/>
          </a:p>
        </p:txBody>
      </p:sp>
      <p:sp>
        <p:nvSpPr>
          <p:cNvPr id="23" name="Symbol zastępczy numeru slajdu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CC0BE98-C290-44AE-8EB9-350D694F8625}" type="slidenum">
              <a:rPr lang="en-IE" smtClean="0"/>
              <a:pPr/>
              <a:t>‹#›</a:t>
            </a:fld>
            <a:endParaRPr lang="en-IE"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2.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3.gif"/><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22.jpeg"/></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3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7.jpeg"/><Relationship Id="rId7" Type="http://schemas.openxmlformats.org/officeDocument/2006/relationships/image" Target="../media/image2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15.jpeg"/><Relationship Id="rId10" Type="http://schemas.openxmlformats.org/officeDocument/2006/relationships/image" Target="../media/image40.gif"/><Relationship Id="rId4" Type="http://schemas.openxmlformats.org/officeDocument/2006/relationships/image" Target="../media/image18.jpeg"/><Relationship Id="rId9" Type="http://schemas.openxmlformats.org/officeDocument/2006/relationships/image" Target="../media/image26.jpeg"/></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40.gif"/><Relationship Id="rId4" Type="http://schemas.openxmlformats.org/officeDocument/2006/relationships/image" Target="../media/image28.jpeg"/></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28.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3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27.jpeg"/><Relationship Id="rId7" Type="http://schemas.openxmlformats.org/officeDocument/2006/relationships/image" Target="../media/image50.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0.gif"/></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15616" y="2060848"/>
            <a:ext cx="7560840" cy="3096344"/>
          </a:xfrm>
          <a:prstGeom prst="rect">
            <a:avLst/>
          </a:prstGeom>
          <a:noFill/>
          <a:ln w="38100">
            <a:noFill/>
          </a:ln>
        </p:spPr>
        <p:txBody>
          <a:bodyPr wrap="square" rtlCol="0">
            <a:prstTxWarp prst="textCascadeUp">
              <a:avLst/>
            </a:prstTxWarp>
            <a:spAutoFit/>
          </a:bodyPr>
          <a:lstStyle/>
          <a:p>
            <a:pPr algn="ctr"/>
            <a:r>
              <a:rPr lang="pl-PL" sz="8800" b="1" dirty="0" smtClean="0">
                <a:ln w="38100">
                  <a:solidFill>
                    <a:srgbClr val="7030A0"/>
                  </a:solidFill>
                </a:ln>
                <a:solidFill>
                  <a:schemeClr val="accent1"/>
                </a:solidFill>
                <a:latin typeface="Bookman Old Style" pitchFamily="18" charset="0"/>
                <a:cs typeface="Andalus" pitchFamily="2" charset="-78"/>
              </a:rPr>
              <a:t>3 </a:t>
            </a:r>
            <a:r>
              <a:rPr lang="pl-PL" sz="8800" b="1" dirty="0" err="1" smtClean="0">
                <a:ln w="38100">
                  <a:solidFill>
                    <a:srgbClr val="7030A0"/>
                  </a:solidFill>
                </a:ln>
                <a:solidFill>
                  <a:schemeClr val="accent1"/>
                </a:solidFill>
                <a:latin typeface="Bookman Old Style" pitchFamily="18" charset="0"/>
                <a:cs typeface="Andalus" pitchFamily="2" charset="-78"/>
              </a:rPr>
              <a:t>Famous</a:t>
            </a:r>
            <a:r>
              <a:rPr lang="pl-PL" sz="8800" b="1" dirty="0" smtClean="0">
                <a:ln w="38100">
                  <a:solidFill>
                    <a:srgbClr val="7030A0"/>
                  </a:solidFill>
                </a:ln>
                <a:solidFill>
                  <a:schemeClr val="accent1"/>
                </a:solidFill>
                <a:latin typeface="Bookman Old Style" pitchFamily="18" charset="0"/>
                <a:cs typeface="Andalus" pitchFamily="2" charset="-78"/>
              </a:rPr>
              <a:t> </a:t>
            </a:r>
            <a:r>
              <a:rPr lang="pl-PL" sz="8800" b="1" dirty="0" err="1" smtClean="0">
                <a:ln w="38100">
                  <a:solidFill>
                    <a:srgbClr val="7030A0"/>
                  </a:solidFill>
                </a:ln>
                <a:solidFill>
                  <a:schemeClr val="accent1"/>
                </a:solidFill>
                <a:latin typeface="Bookman Old Style" pitchFamily="18" charset="0"/>
                <a:cs typeface="Andalus" pitchFamily="2" charset="-78"/>
              </a:rPr>
              <a:t>women</a:t>
            </a:r>
            <a:r>
              <a:rPr lang="pl-PL" sz="8800" b="1" dirty="0" smtClean="0">
                <a:ln w="38100">
                  <a:solidFill>
                    <a:srgbClr val="7030A0"/>
                  </a:solidFill>
                </a:ln>
                <a:solidFill>
                  <a:schemeClr val="accent1"/>
                </a:solidFill>
                <a:latin typeface="Bookman Old Style" pitchFamily="18" charset="0"/>
                <a:cs typeface="Andalus" pitchFamily="2" charset="-78"/>
              </a:rPr>
              <a:t> </a:t>
            </a:r>
            <a:endParaRPr lang="en-IE" sz="8800" b="1" dirty="0">
              <a:ln w="38100">
                <a:solidFill>
                  <a:srgbClr val="7030A0"/>
                </a:solidFill>
              </a:ln>
              <a:solidFill>
                <a:schemeClr val="accent1"/>
              </a:solidFill>
              <a:latin typeface="Bookman Old Style" pitchFamily="18" charset="0"/>
              <a:cs typeface="Andalus" pitchFamily="2" charset="-78"/>
            </a:endParaRPr>
          </a:p>
        </p:txBody>
      </p:sp>
      <p:pic>
        <p:nvPicPr>
          <p:cNvPr id="24578" name="Picture 2" descr="https://encrypted-tbn1.gstatic.com/images?q=tbn:ANd9GcQGpvpzwDCX578Leb9eAXoUGsMlebP_RErTUEUGc7COnB9q39XS"/>
          <p:cNvPicPr>
            <a:picLocks noChangeAspect="1" noChangeArrowheads="1"/>
          </p:cNvPicPr>
          <p:nvPr/>
        </p:nvPicPr>
        <p:blipFill>
          <a:blip r:embed="rId2" cstate="print"/>
          <a:srcRect/>
          <a:stretch>
            <a:fillRect/>
          </a:stretch>
        </p:blipFill>
        <p:spPr bwMode="auto">
          <a:xfrm>
            <a:off x="5796136" y="4407736"/>
            <a:ext cx="3085331" cy="2117608"/>
          </a:xfrm>
          <a:prstGeom prst="rect">
            <a:avLst/>
          </a:prstGeom>
          <a:noFill/>
          <a:ln w="38100">
            <a:solidFill>
              <a:schemeClr val="accent1"/>
            </a:solidFill>
          </a:ln>
        </p:spPr>
      </p:pic>
      <p:pic>
        <p:nvPicPr>
          <p:cNvPr id="24582" name="Picture 6" descr="https://encrypted-tbn1.gstatic.com/images?q=tbn:ANd9GcSE2Pzmfo8QzDOK4wHXktSLCHL6B51VHO9v04M2IRjKlerpglNRwQ"/>
          <p:cNvPicPr>
            <a:picLocks noChangeAspect="1" noChangeArrowheads="1"/>
          </p:cNvPicPr>
          <p:nvPr/>
        </p:nvPicPr>
        <p:blipFill>
          <a:blip r:embed="rId3" cstate="print"/>
          <a:srcRect t="8262" r="12349"/>
          <a:stretch>
            <a:fillRect/>
          </a:stretch>
        </p:blipFill>
        <p:spPr bwMode="auto">
          <a:xfrm>
            <a:off x="3347864" y="188640"/>
            <a:ext cx="2304256" cy="1599060"/>
          </a:xfrm>
          <a:prstGeom prst="rect">
            <a:avLst/>
          </a:prstGeom>
          <a:noFill/>
          <a:ln w="38100">
            <a:solidFill>
              <a:schemeClr val="accent1"/>
            </a:solidFill>
          </a:ln>
        </p:spPr>
      </p:pic>
      <p:pic>
        <p:nvPicPr>
          <p:cNvPr id="24584" name="Picture 8" descr="https://encrypted-tbn3.gstatic.com/images?q=tbn:ANd9GcTgr4V72rcpAh0TLofU59ZW6vDMKCJSdS6qvIcJAtrVuC1W63KU"/>
          <p:cNvPicPr>
            <a:picLocks noChangeAspect="1" noChangeArrowheads="1"/>
          </p:cNvPicPr>
          <p:nvPr/>
        </p:nvPicPr>
        <p:blipFill>
          <a:blip r:embed="rId4" cstate="print"/>
          <a:srcRect t="11454" b="9817"/>
          <a:stretch>
            <a:fillRect/>
          </a:stretch>
        </p:blipFill>
        <p:spPr bwMode="auto">
          <a:xfrm>
            <a:off x="6185098" y="504056"/>
            <a:ext cx="2419350" cy="1484784"/>
          </a:xfrm>
          <a:prstGeom prst="rect">
            <a:avLst/>
          </a:prstGeom>
          <a:noFill/>
          <a:ln w="38100">
            <a:solidFill>
              <a:schemeClr val="accent1"/>
            </a:solidFill>
          </a:ln>
        </p:spPr>
      </p:pic>
      <p:pic>
        <p:nvPicPr>
          <p:cNvPr id="24586" name="Picture 10" descr="https://encrypted-tbn0.gstatic.com/images?q=tbn:ANd9GcQE3MtOApcpxTe1Kwrql42KqazLWkPnP9wNSLeOtM3GG8qh49ZOeA"/>
          <p:cNvPicPr>
            <a:picLocks noChangeAspect="1" noChangeArrowheads="1"/>
          </p:cNvPicPr>
          <p:nvPr/>
        </p:nvPicPr>
        <p:blipFill>
          <a:blip r:embed="rId5" cstate="print"/>
          <a:srcRect b="6517"/>
          <a:stretch>
            <a:fillRect/>
          </a:stretch>
        </p:blipFill>
        <p:spPr bwMode="auto">
          <a:xfrm>
            <a:off x="251520" y="404664"/>
            <a:ext cx="2805734" cy="1800200"/>
          </a:xfrm>
          <a:prstGeom prst="rect">
            <a:avLst/>
          </a:prstGeom>
          <a:noFill/>
          <a:ln w="38100">
            <a:solidFill>
              <a:schemeClr val="accent1"/>
            </a:solidFill>
          </a:ln>
        </p:spPr>
      </p:pic>
      <p:pic>
        <p:nvPicPr>
          <p:cNvPr id="24588" name="Picture 12" descr="https://encrypted-tbn0.gstatic.com/images?q=tbn:ANd9GcSTbrpYRe-GqQ3aU5WEfC9VRnnqOXLXL1SkhD7ogxEF-eWlimDZiw"/>
          <p:cNvPicPr>
            <a:picLocks noChangeAspect="1" noChangeArrowheads="1"/>
          </p:cNvPicPr>
          <p:nvPr/>
        </p:nvPicPr>
        <p:blipFill>
          <a:blip r:embed="rId6" cstate="print"/>
          <a:srcRect/>
          <a:stretch>
            <a:fillRect/>
          </a:stretch>
        </p:blipFill>
        <p:spPr bwMode="auto">
          <a:xfrm>
            <a:off x="2838388" y="5013175"/>
            <a:ext cx="2380196" cy="1627635"/>
          </a:xfrm>
          <a:prstGeom prst="rect">
            <a:avLst/>
          </a:prstGeom>
          <a:noFill/>
          <a:ln w="38100">
            <a:solidFill>
              <a:schemeClr val="accent1"/>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0.gstatic.com/images?q=tbn:ANd9GcSR0UObDOXhFib01tDybRDy-s175PcWa6n9uDkk4sJ_sqs7T65B"/>
          <p:cNvPicPr>
            <a:picLocks noChangeAspect="1" noChangeArrowheads="1"/>
          </p:cNvPicPr>
          <p:nvPr/>
        </p:nvPicPr>
        <p:blipFill>
          <a:blip r:embed="rId2" cstate="print"/>
          <a:srcRect/>
          <a:stretch>
            <a:fillRect/>
          </a:stretch>
        </p:blipFill>
        <p:spPr bwMode="auto">
          <a:xfrm>
            <a:off x="539552" y="476672"/>
            <a:ext cx="3888432" cy="57380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Left Arrow Callout 3"/>
          <p:cNvSpPr/>
          <p:nvPr/>
        </p:nvSpPr>
        <p:spPr>
          <a:xfrm>
            <a:off x="4499992" y="1556792"/>
            <a:ext cx="4320480" cy="3888432"/>
          </a:xfrm>
          <a:prstGeom prst="leftArrowCallout">
            <a:avLst>
              <a:gd name="adj1" fmla="val 6634"/>
              <a:gd name="adj2" fmla="val 8933"/>
              <a:gd name="adj3" fmla="val 14564"/>
              <a:gd name="adj4" fmla="val 73636"/>
            </a:avLst>
          </a:prstGeom>
          <a:ln w="38100"/>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Can you guess what this </a:t>
            </a:r>
            <a:r>
              <a:rPr lang="pl-PL" sz="4000" dirty="0" err="1" smtClean="0">
                <a:solidFill>
                  <a:prstClr val="black"/>
                </a:solidFill>
                <a:latin typeface="Segoe UI" panose="020B0502040204020203" pitchFamily="34" charset="0"/>
                <a:ea typeface="Segoe UI" panose="020B0502040204020203" pitchFamily="34" charset="0"/>
                <a:cs typeface="Segoe UI" panose="020B0502040204020203" pitchFamily="34" charset="0"/>
              </a:rPr>
              <a:t>is</a:t>
            </a: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a:t>
            </a:r>
            <a:endParaRPr lang="en-IE" sz="40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0.gstatic.com/images?q=tbn:ANd9GcSR0UObDOXhFib01tDybRDy-s175PcWa6n9uDkk4sJ_sqs7T65B"/>
          <p:cNvPicPr>
            <a:picLocks noChangeAspect="1" noChangeArrowheads="1"/>
          </p:cNvPicPr>
          <p:nvPr/>
        </p:nvPicPr>
        <p:blipFill>
          <a:blip r:embed="rId2" cstate="print"/>
          <a:srcRect/>
          <a:stretch>
            <a:fillRect/>
          </a:stretch>
        </p:blipFill>
        <p:spPr bwMode="auto">
          <a:xfrm>
            <a:off x="467544" y="2204864"/>
            <a:ext cx="2570923" cy="37938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7650" name="Picture 2" descr="https://encrypted-tbn0.gstatic.com/images?q=tbn:ANd9GcRprRTyThm-49GvP9TjZbJdsrLFXxyN0clc2y1yDAqY7d7-0yOVIA"/>
          <p:cNvPicPr>
            <a:picLocks noChangeAspect="1" noChangeArrowheads="1"/>
          </p:cNvPicPr>
          <p:nvPr/>
        </p:nvPicPr>
        <p:blipFill>
          <a:blip r:embed="rId3" cstate="print"/>
          <a:srcRect/>
          <a:stretch>
            <a:fillRect/>
          </a:stretch>
        </p:blipFill>
        <p:spPr bwMode="auto">
          <a:xfrm>
            <a:off x="4373388" y="246286"/>
            <a:ext cx="4410572" cy="5198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539552" y="260648"/>
            <a:ext cx="3384376" cy="1008112"/>
          </a:xfrm>
          <a:prstGeom prst="rect">
            <a:avLst/>
          </a:prstGeom>
          <a:ln w="38100"/>
        </p:spPr>
        <p:style>
          <a:lnRef idx="1">
            <a:schemeClr val="accent6"/>
          </a:lnRef>
          <a:fillRef idx="2">
            <a:schemeClr val="accent6"/>
          </a:fillRef>
          <a:effectRef idx="1">
            <a:schemeClr val="accent6"/>
          </a:effectRef>
          <a:fontRef idx="minor">
            <a:schemeClr val="dk1"/>
          </a:fontRef>
        </p:style>
        <p:txBody>
          <a:bodyPr rtlCol="0" anchor="ctr"/>
          <a:lstStyle/>
          <a:p>
            <a:pPr algn="ctr"/>
            <a:r>
              <a:rPr lang="en-IE" sz="4400" dirty="0" smtClean="0">
                <a:latin typeface="Segoe UI" panose="020B0502040204020203" pitchFamily="34" charset="0"/>
                <a:ea typeface="Segoe UI" panose="020B0502040204020203" pitchFamily="34" charset="0"/>
                <a:cs typeface="Segoe UI" panose="020B0502040204020203" pitchFamily="34" charset="0"/>
              </a:rPr>
              <a:t>X – Rays!</a:t>
            </a:r>
            <a:endParaRPr lang="en-IE" sz="4400" dirty="0">
              <a:latin typeface="Segoe UI" panose="020B0502040204020203" pitchFamily="34" charset="0"/>
              <a:ea typeface="Segoe UI" panose="020B0502040204020203" pitchFamily="34" charset="0"/>
              <a:cs typeface="Segoe UI" panose="020B0502040204020203" pitchFamily="34" charset="0"/>
            </a:endParaRPr>
          </a:p>
        </p:txBody>
      </p:sp>
      <p:sp>
        <p:nvSpPr>
          <p:cNvPr id="6" name="Right Arrow 5"/>
          <p:cNvSpPr/>
          <p:nvPr/>
        </p:nvSpPr>
        <p:spPr>
          <a:xfrm>
            <a:off x="3203848" y="3501008"/>
            <a:ext cx="1080120" cy="648072"/>
          </a:xfrm>
          <a:prstGeom prst="rightArrow">
            <a:avLst>
              <a:gd name="adj1" fmla="val 41449"/>
              <a:gd name="adj2" fmla="val 50000"/>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7" name="Up Arrow Callout 6"/>
          <p:cNvSpPr/>
          <p:nvPr/>
        </p:nvSpPr>
        <p:spPr>
          <a:xfrm>
            <a:off x="3923928" y="5301208"/>
            <a:ext cx="4896544" cy="1368152"/>
          </a:xfrm>
          <a:prstGeom prst="upArrowCallout">
            <a:avLst>
              <a:gd name="adj1" fmla="val 16018"/>
              <a:gd name="adj2" fmla="val 23380"/>
              <a:gd name="adj3" fmla="val 18308"/>
              <a:gd name="adj4" fmla="val 60604"/>
            </a:avLst>
          </a:prstGeom>
          <a:solidFill>
            <a:srgbClr val="FFCCCC"/>
          </a:solidFill>
          <a:ln w="38100">
            <a:solidFill>
              <a:srgbClr val="FF9966"/>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IE" sz="2800"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The first X-Ray ever taken!!</a:t>
            </a:r>
            <a:endParaRPr lang="en-IE" sz="2800" dirty="0">
              <a:solidFill>
                <a:schemeClr val="tx1"/>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encrypted-tbn2.gstatic.com/images?q=tbn:ANd9GcQ75WY3dJsU2TnXIohJtrcHgh-RLaWT_6_FXBqdZklJoHgqxkl7"/>
          <p:cNvPicPr>
            <a:picLocks noChangeAspect="1" noChangeArrowheads="1"/>
          </p:cNvPicPr>
          <p:nvPr/>
        </p:nvPicPr>
        <p:blipFill>
          <a:blip r:embed="rId2" cstate="print"/>
          <a:srcRect/>
          <a:stretch>
            <a:fillRect/>
          </a:stretch>
        </p:blipFill>
        <p:spPr bwMode="auto">
          <a:xfrm>
            <a:off x="539552" y="1844824"/>
            <a:ext cx="2808312" cy="3730014"/>
          </a:xfrm>
          <a:prstGeom prst="rect">
            <a:avLst/>
          </a:prstGeom>
          <a:noFill/>
        </p:spPr>
      </p:pic>
      <p:sp>
        <p:nvSpPr>
          <p:cNvPr id="4" name="Rectangle 3"/>
          <p:cNvSpPr/>
          <p:nvPr/>
        </p:nvSpPr>
        <p:spPr>
          <a:xfrm>
            <a:off x="899592" y="260648"/>
            <a:ext cx="5688632" cy="864096"/>
          </a:xfrm>
          <a:prstGeom prst="rect">
            <a:avLst/>
          </a:prstGeom>
          <a:solidFill>
            <a:srgbClr val="FFCCCC"/>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Marie </a:t>
            </a:r>
            <a:r>
              <a:rPr lang="pl-PL"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Skłodowska </a:t>
            </a: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Curie.</a:t>
            </a:r>
            <a:endParaRPr lang="en-IE" sz="40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Rectangle 4"/>
          <p:cNvSpPr/>
          <p:nvPr/>
        </p:nvSpPr>
        <p:spPr>
          <a:xfrm>
            <a:off x="3563888" y="1916832"/>
            <a:ext cx="5112568" cy="3785652"/>
          </a:xfrm>
          <a:prstGeom prst="rect">
            <a:avLst/>
          </a:prstGeom>
        </p:spPr>
        <p:txBody>
          <a:bodyPr wrap="square">
            <a:spAutoFit/>
          </a:bodyPr>
          <a:lstStyle/>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Marie </a:t>
            </a:r>
            <a:r>
              <a:rPr lang="pl-PL"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Skłodowska- </a:t>
            </a: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Curie was born in Poland in 1867. Her parents were both teachers and they taught Marie how to read and write when she was very young. </a:t>
            </a:r>
          </a:p>
          <a:p>
            <a:pPr algn="ct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She wanted to go to university but, in Poland, university was just for men. So Marie went France to study to become a scientist.</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404664"/>
            <a:ext cx="5832648" cy="1692771"/>
          </a:xfrm>
          <a:prstGeom prst="rect">
            <a:avLst/>
          </a:prstGeom>
          <a:noFill/>
        </p:spPr>
        <p:txBody>
          <a:bodyPr wrap="square" rtlCol="0">
            <a:spAutoFit/>
          </a:bodyPr>
          <a:lstStyle/>
          <a:p>
            <a:pPr algn="ctr"/>
            <a:r>
              <a:rPr lang="en-IE" sz="2600" dirty="0" smtClean="0">
                <a:latin typeface="Segoe UI" panose="020B0502040204020203" pitchFamily="34" charset="0"/>
                <a:ea typeface="Segoe UI" panose="020B0502040204020203" pitchFamily="34" charset="0"/>
                <a:cs typeface="Segoe UI" panose="020B0502040204020203" pitchFamily="34" charset="0"/>
              </a:rPr>
              <a:t>Marie met her husband Pierre in France. Together, they studied different rays and elements. They discovered two new elements!</a:t>
            </a:r>
            <a:endParaRPr lang="en-IE" sz="2600" dirty="0">
              <a:latin typeface="Segoe UI" panose="020B0502040204020203" pitchFamily="34" charset="0"/>
              <a:ea typeface="Segoe UI" panose="020B0502040204020203" pitchFamily="34" charset="0"/>
              <a:cs typeface="Segoe UI" panose="020B0502040204020203" pitchFamily="34" charset="0"/>
            </a:endParaRPr>
          </a:p>
        </p:txBody>
      </p:sp>
      <p:pic>
        <p:nvPicPr>
          <p:cNvPr id="3074" name="Picture 2" descr="http://1.bp.blogspot.com/-_dpkOxvf0Ms/UFi1lmiZxcI/AAAAAAAAEWI/YPH7RbuIKcE/s1600/Curies.jpg"/>
          <p:cNvPicPr>
            <a:picLocks noChangeAspect="1" noChangeArrowheads="1"/>
          </p:cNvPicPr>
          <p:nvPr/>
        </p:nvPicPr>
        <p:blipFill>
          <a:blip r:embed="rId2" cstate="print"/>
          <a:srcRect/>
          <a:stretch>
            <a:fillRect/>
          </a:stretch>
        </p:blipFill>
        <p:spPr bwMode="auto">
          <a:xfrm>
            <a:off x="323528" y="2420888"/>
            <a:ext cx="5040560" cy="39239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6" name="Picture 4" descr="https://encrypted-tbn1.gstatic.com/images?q=tbn:ANd9GcToLiFohbaIX2N9upYafiJxfFCcHVdJHjrLEn-DxpHZh-fkdhlkvg"/>
          <p:cNvPicPr>
            <a:picLocks noChangeAspect="1" noChangeArrowheads="1"/>
          </p:cNvPicPr>
          <p:nvPr/>
        </p:nvPicPr>
        <p:blipFill>
          <a:blip r:embed="rId3" cstate="print"/>
          <a:srcRect/>
          <a:stretch>
            <a:fillRect/>
          </a:stretch>
        </p:blipFill>
        <p:spPr bwMode="auto">
          <a:xfrm>
            <a:off x="5868144" y="404664"/>
            <a:ext cx="2699792" cy="3969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7-Point Star 5"/>
          <p:cNvSpPr/>
          <p:nvPr/>
        </p:nvSpPr>
        <p:spPr>
          <a:xfrm rot="20834460">
            <a:off x="4641750" y="3868879"/>
            <a:ext cx="4289499" cy="2736885"/>
          </a:xfrm>
          <a:prstGeom prst="star7">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endParaRPr lang="en-IE" sz="28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8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They named the elements Radium and Polonium</a:t>
            </a:r>
            <a:endParaRPr lang="en-IE" sz="28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332656"/>
            <a:ext cx="5472608" cy="1815882"/>
          </a:xfrm>
          <a:prstGeom prst="rect">
            <a:avLst/>
          </a:prstGeom>
          <a:noFill/>
        </p:spPr>
        <p:txBody>
          <a:bodyPr wrap="square" rtlCol="0">
            <a:spAutoFit/>
          </a:bodyPr>
          <a:lstStyle/>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They also discovered a lot about Radiology. They realised that it could be used to help cure cancer.</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sp>
        <p:nvSpPr>
          <p:cNvPr id="5" name="6-Point Star 4"/>
          <p:cNvSpPr/>
          <p:nvPr/>
        </p:nvSpPr>
        <p:spPr>
          <a:xfrm rot="21122248">
            <a:off x="4104363" y="915807"/>
            <a:ext cx="4536504" cy="3960440"/>
          </a:xfrm>
          <a:prstGeom prst="star6">
            <a:avLst>
              <a:gd name="adj" fmla="val 32533"/>
              <a:gd name="hf" fmla="val 115470"/>
            </a:avLst>
          </a:prstGeom>
          <a:solidFill>
            <a:srgbClr val="FFCCCC"/>
          </a:solid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 In 1903 Pierre and Marie were awarded the Nobel Prize for their work in Radiation. Marie was the first woman to receive the award! </a:t>
            </a:r>
            <a:endParaRPr lang="en-IE" sz="2200" dirty="0">
              <a:solidFill>
                <a:prstClr val="white"/>
              </a:solidFill>
              <a:latin typeface="Segoe UI" panose="020B0502040204020203" pitchFamily="34" charset="0"/>
              <a:ea typeface="Segoe UI" panose="020B0502040204020203" pitchFamily="34" charset="0"/>
              <a:cs typeface="Segoe UI" panose="020B0502040204020203" pitchFamily="34" charset="0"/>
            </a:endParaRPr>
          </a:p>
        </p:txBody>
      </p:sp>
      <p:pic>
        <p:nvPicPr>
          <p:cNvPr id="1026" name="Picture 2" descr="https://encrypted-tbn2.gstatic.com/images?q=tbn:ANd9GcQrpFLY3Wfx1eGNacP6zf9nA86wYuqcCL_N1BHmPlE7N1YacBKM"/>
          <p:cNvPicPr>
            <a:picLocks noChangeAspect="1" noChangeArrowheads="1"/>
          </p:cNvPicPr>
          <p:nvPr/>
        </p:nvPicPr>
        <p:blipFill>
          <a:blip r:embed="rId2" cstate="print"/>
          <a:srcRect/>
          <a:stretch>
            <a:fillRect/>
          </a:stretch>
        </p:blipFill>
        <p:spPr bwMode="auto">
          <a:xfrm>
            <a:off x="683568" y="2420888"/>
            <a:ext cx="2736304" cy="3986767"/>
          </a:xfrm>
          <a:prstGeom prst="rect">
            <a:avLst/>
          </a:prstGeom>
          <a:noFill/>
        </p:spPr>
      </p:pic>
      <p:sp>
        <p:nvSpPr>
          <p:cNvPr id="8" name="Rectangle 7"/>
          <p:cNvSpPr/>
          <p:nvPr/>
        </p:nvSpPr>
        <p:spPr>
          <a:xfrm>
            <a:off x="3779912" y="4941168"/>
            <a:ext cx="4774240" cy="1384995"/>
          </a:xfrm>
          <a:prstGeom prst="rect">
            <a:avLst/>
          </a:prstGeom>
        </p:spPr>
        <p:txBody>
          <a:bodyPr wrap="square">
            <a:spAutoFit/>
          </a:bodyPr>
          <a:lstStyle/>
          <a:p>
            <a:pPr algn="ctr"/>
            <a:r>
              <a:rPr lang="en-IE" sz="28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Pierre Curie died in 1906 when he was knocked down by a carriage.</a:t>
            </a:r>
            <a:endParaRPr lang="en-IE"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04664"/>
            <a:ext cx="7848872" cy="1692771"/>
          </a:xfrm>
          <a:prstGeom prst="rect">
            <a:avLst/>
          </a:prstGeom>
          <a:noFill/>
        </p:spPr>
        <p:txBody>
          <a:bodyPr wrap="square" rtlCol="0">
            <a:spAutoFit/>
          </a:bodyPr>
          <a:lstStyle/>
          <a:p>
            <a:pPr algn="ctr"/>
            <a:r>
              <a:rPr lang="en-IE" sz="2600" dirty="0" smtClean="0">
                <a:latin typeface="Segoe UI" panose="020B0502040204020203" pitchFamily="34" charset="0"/>
                <a:ea typeface="Segoe UI" panose="020B0502040204020203" pitchFamily="34" charset="0"/>
                <a:cs typeface="Segoe UI" panose="020B0502040204020203" pitchFamily="34" charset="0"/>
              </a:rPr>
              <a:t>Marie Curie’s research was also important for the development of the X-Ray Machine. She realised how they could be used to help find out how people were injured.</a:t>
            </a:r>
            <a:endParaRPr lang="en-IE" sz="2600" dirty="0">
              <a:latin typeface="Segoe UI" panose="020B0502040204020203" pitchFamily="34" charset="0"/>
              <a:ea typeface="Segoe UI" panose="020B0502040204020203" pitchFamily="34" charset="0"/>
              <a:cs typeface="Segoe UI" panose="020B0502040204020203" pitchFamily="34" charset="0"/>
            </a:endParaRPr>
          </a:p>
        </p:txBody>
      </p:sp>
      <p:pic>
        <p:nvPicPr>
          <p:cNvPr id="2052" name="Picture 4" descr="https://encrypted-tbn2.gstatic.com/images?q=tbn:ANd9GcSU8oi7qGP5tieI6UM9S-BCj-rx0YFkef5X2_yFUo-UCwjIV2TeXw"/>
          <p:cNvPicPr>
            <a:picLocks noChangeAspect="1" noChangeArrowheads="1"/>
          </p:cNvPicPr>
          <p:nvPr/>
        </p:nvPicPr>
        <p:blipFill>
          <a:blip r:embed="rId2" cstate="print"/>
          <a:srcRect l="3125" t="4076" r="3125" b="4212"/>
          <a:stretch>
            <a:fillRect/>
          </a:stretch>
        </p:blipFill>
        <p:spPr bwMode="auto">
          <a:xfrm>
            <a:off x="395536" y="2564904"/>
            <a:ext cx="4608512" cy="3456384"/>
          </a:xfrm>
          <a:prstGeom prst="rect">
            <a:avLst/>
          </a:prstGeom>
          <a:noFill/>
          <a:ln w="57150">
            <a:solidFill>
              <a:srgbClr val="FF7C80"/>
            </a:solidFill>
          </a:ln>
        </p:spPr>
      </p:pic>
      <p:sp>
        <p:nvSpPr>
          <p:cNvPr id="5" name="Left Arrow Callout 4"/>
          <p:cNvSpPr/>
          <p:nvPr/>
        </p:nvSpPr>
        <p:spPr>
          <a:xfrm>
            <a:off x="4860032" y="2492896"/>
            <a:ext cx="3888432" cy="3528392"/>
          </a:xfrm>
          <a:prstGeom prst="leftArrowCallout">
            <a:avLst>
              <a:gd name="adj1" fmla="val 8508"/>
              <a:gd name="adj2" fmla="val 10864"/>
              <a:gd name="adj3" fmla="val 14791"/>
              <a:gd name="adj4" fmla="val 78160"/>
            </a:avLst>
          </a:prstGeom>
          <a:ln w="38100"/>
        </p:spPr>
        <p:style>
          <a:lnRef idx="1">
            <a:schemeClr val="accent4"/>
          </a:lnRef>
          <a:fillRef idx="2">
            <a:schemeClr val="accent4"/>
          </a:fillRef>
          <a:effectRef idx="1">
            <a:schemeClr val="accent4"/>
          </a:effectRef>
          <a:fontRef idx="minor">
            <a:schemeClr val="dk1"/>
          </a:fontRef>
        </p:style>
        <p:txBody>
          <a:bodyPr rtlCol="0" anchor="ctr"/>
          <a:lstStyle/>
          <a:p>
            <a:pPr algn="ctr"/>
            <a:r>
              <a:rPr lang="en-IE" sz="26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During World War I, Marie drove vans that held X-Ray Machines to the hospitals which didn’t have them.  </a:t>
            </a:r>
            <a:endParaRPr lang="en-IE"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620688"/>
            <a:ext cx="8172400" cy="1384995"/>
          </a:xfrm>
          <a:prstGeom prst="rect">
            <a:avLst/>
          </a:prstGeom>
        </p:spPr>
        <p:txBody>
          <a:bodyPr wrap="square">
            <a:spAutoFit/>
          </a:bodyPr>
          <a:lstStyle/>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These trunks became known as ‘Petite Curies’ and were </a:t>
            </a:r>
            <a:r>
              <a:rPr lang="en-IE" sz="2800" dirty="0" smtClean="0">
                <a:latin typeface="Segoe UI" panose="020B0502040204020203" pitchFamily="34" charset="0"/>
                <a:ea typeface="Segoe UI" panose="020B0502040204020203" pitchFamily="34" charset="0"/>
                <a:cs typeface="Segoe UI" panose="020B0502040204020203" pitchFamily="34" charset="0"/>
              </a:rPr>
              <a:t>thought </a:t>
            </a:r>
            <a:r>
              <a:rPr lang="en-IE" sz="2800" dirty="0" smtClean="0">
                <a:latin typeface="Segoe UI" panose="020B0502040204020203" pitchFamily="34" charset="0"/>
                <a:ea typeface="Segoe UI" panose="020B0502040204020203" pitchFamily="34" charset="0"/>
                <a:cs typeface="Segoe UI" panose="020B0502040204020203" pitchFamily="34" charset="0"/>
              </a:rPr>
              <a:t>to have saved the lives of over 1 million soldiers.</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pic>
        <p:nvPicPr>
          <p:cNvPr id="40964" name="Picture 4" descr="http://i.ytimg.com/vi/_MVQkyuCY7k/0.jpg"/>
          <p:cNvPicPr>
            <a:picLocks noChangeAspect="1" noChangeArrowheads="1"/>
          </p:cNvPicPr>
          <p:nvPr/>
        </p:nvPicPr>
        <p:blipFill>
          <a:blip r:embed="rId2" cstate="print"/>
          <a:srcRect t="16328" b="16545"/>
          <a:stretch>
            <a:fillRect/>
          </a:stretch>
        </p:blipFill>
        <p:spPr bwMode="auto">
          <a:xfrm>
            <a:off x="947946" y="2420888"/>
            <a:ext cx="7008430" cy="35283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http://cdn.dipity.com/uploads/events/950f682660cde08ca36a2c1b44eb92ad_1M.png"/>
          <p:cNvPicPr>
            <a:picLocks noChangeAspect="1" noChangeArrowheads="1"/>
          </p:cNvPicPr>
          <p:nvPr/>
        </p:nvPicPr>
        <p:blipFill>
          <a:blip r:embed="rId2" cstate="print"/>
          <a:srcRect/>
          <a:stretch>
            <a:fillRect/>
          </a:stretch>
        </p:blipFill>
        <p:spPr bwMode="auto">
          <a:xfrm>
            <a:off x="4572002" y="2348880"/>
            <a:ext cx="4176462" cy="4176464"/>
          </a:xfrm>
          <a:prstGeom prst="rect">
            <a:avLst/>
          </a:prstGeom>
          <a:ln w="57150" cap="sq">
            <a:solidFill>
              <a:srgbClr val="FF7C80"/>
            </a:solidFill>
            <a:prstDash val="solid"/>
            <a:miter lim="800000"/>
          </a:ln>
          <a:effectLst>
            <a:outerShdw blurRad="50800" dist="38100" dir="2700000" algn="tl" rotWithShape="0">
              <a:srgbClr val="000000">
                <a:alpha val="43000"/>
              </a:srgbClr>
            </a:outerShdw>
          </a:effectLst>
        </p:spPr>
      </p:pic>
      <p:sp>
        <p:nvSpPr>
          <p:cNvPr id="4" name="7-Point Star 3"/>
          <p:cNvSpPr/>
          <p:nvPr/>
        </p:nvSpPr>
        <p:spPr>
          <a:xfrm rot="21041846">
            <a:off x="43217" y="99913"/>
            <a:ext cx="5472608" cy="4104456"/>
          </a:xfrm>
          <a:prstGeom prst="star7">
            <a:avLst>
              <a:gd name="adj" fmla="val 38030"/>
              <a:gd name="hf" fmla="val 102572"/>
              <a:gd name="vf" fmla="val 105210"/>
            </a:avLst>
          </a:prstGeom>
          <a:solidFill>
            <a:srgbClr val="00B0F0"/>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In 1911, Marie Curie was awarded a second Nobel Prize for discovering the 2 elements. She was the first person to get 2 Nobel Prizes!!</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encrypted-tbn3.gstatic.com/images?q=tbn:ANd9GcSxyWewCSg6SdaCx5Peoy8KJJDE509IHxd6f-R7xcbVJ8Wksl1F1A"/>
          <p:cNvPicPr>
            <a:picLocks noChangeAspect="1" noChangeArrowheads="1"/>
          </p:cNvPicPr>
          <p:nvPr/>
        </p:nvPicPr>
        <p:blipFill>
          <a:blip r:embed="rId2" cstate="print"/>
          <a:srcRect l="17647" r="17647"/>
          <a:stretch>
            <a:fillRect/>
          </a:stretch>
        </p:blipFill>
        <p:spPr bwMode="auto">
          <a:xfrm>
            <a:off x="5364088" y="476671"/>
            <a:ext cx="2520280" cy="5853109"/>
          </a:xfrm>
          <a:prstGeom prst="rect">
            <a:avLst/>
          </a:prstGeom>
          <a:noFill/>
          <a:ln w="57150">
            <a:solidFill>
              <a:srgbClr val="00CC66"/>
            </a:solidFill>
          </a:ln>
        </p:spPr>
      </p:pic>
      <p:sp>
        <p:nvSpPr>
          <p:cNvPr id="4" name="Right Arrow Callout 3"/>
          <p:cNvSpPr/>
          <p:nvPr/>
        </p:nvSpPr>
        <p:spPr>
          <a:xfrm>
            <a:off x="683568" y="1124744"/>
            <a:ext cx="4608512" cy="4104456"/>
          </a:xfrm>
          <a:prstGeom prst="rightArrowCallout">
            <a:avLst>
              <a:gd name="adj1" fmla="val 5487"/>
              <a:gd name="adj2" fmla="val 9709"/>
              <a:gd name="adj3" fmla="val 12953"/>
              <a:gd name="adj4" fmla="val 68947"/>
            </a:avLst>
          </a:prstGeom>
          <a:solidFill>
            <a:srgbClr val="CCFFFF"/>
          </a:solidFill>
          <a:ln w="57150">
            <a:solidFill>
              <a:srgbClr val="00CC66"/>
            </a:solidFill>
          </a:ln>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Can you guess who used this and what it was used for??</a:t>
            </a:r>
            <a:endParaRPr lang="en-IE" sz="40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www.uh.edu/engines/medexpt.jpg"/>
          <p:cNvPicPr>
            <a:picLocks noChangeAspect="1" noChangeArrowheads="1"/>
          </p:cNvPicPr>
          <p:nvPr/>
        </p:nvPicPr>
        <p:blipFill>
          <a:blip r:embed="rId2" cstate="print"/>
          <a:srcRect/>
          <a:stretch>
            <a:fillRect/>
          </a:stretch>
        </p:blipFill>
        <p:spPr bwMode="auto">
          <a:xfrm>
            <a:off x="323528" y="1628800"/>
            <a:ext cx="4896544" cy="3280685"/>
          </a:xfrm>
          <a:prstGeom prst="rect">
            <a:avLst/>
          </a:prstGeom>
          <a:noFill/>
          <a:ln w="57150">
            <a:solidFill>
              <a:srgbClr val="00CC66"/>
            </a:solidFill>
          </a:ln>
        </p:spPr>
      </p:pic>
      <p:pic>
        <p:nvPicPr>
          <p:cNvPr id="53252" name="Picture 4" descr="https://encrypted-tbn0.gstatic.com/images?q=tbn:ANd9GcTRHK2pcZmz2yxktNc1ePUqcP6obRXiLx7b6lr2vaDPswUKw5WT"/>
          <p:cNvPicPr>
            <a:picLocks noChangeAspect="1" noChangeArrowheads="1"/>
          </p:cNvPicPr>
          <p:nvPr/>
        </p:nvPicPr>
        <p:blipFill>
          <a:blip r:embed="rId3" cstate="print"/>
          <a:srcRect l="16875" r="15626"/>
          <a:stretch>
            <a:fillRect/>
          </a:stretch>
        </p:blipFill>
        <p:spPr bwMode="auto">
          <a:xfrm>
            <a:off x="6996896" y="908721"/>
            <a:ext cx="1895583" cy="2808311"/>
          </a:xfrm>
          <a:prstGeom prst="rect">
            <a:avLst/>
          </a:prstGeom>
          <a:noFill/>
          <a:ln w="57150">
            <a:solidFill>
              <a:srgbClr val="CC00CC"/>
            </a:solidFill>
          </a:ln>
        </p:spPr>
      </p:pic>
      <p:sp>
        <p:nvSpPr>
          <p:cNvPr id="6" name="Rectangle 5"/>
          <p:cNvSpPr/>
          <p:nvPr/>
        </p:nvSpPr>
        <p:spPr>
          <a:xfrm>
            <a:off x="395536" y="404664"/>
            <a:ext cx="4680520" cy="864096"/>
          </a:xfrm>
          <a:prstGeom prst="rect">
            <a:avLst/>
          </a:prstGeom>
          <a:solidFill>
            <a:srgbClr val="CCFFFF"/>
          </a:solidFill>
          <a:ln w="57150">
            <a:solidFill>
              <a:srgbClr val="00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5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...It’s a stethoscope!!</a:t>
            </a:r>
            <a:endParaRPr lang="en-IE" sz="3500" dirty="0">
              <a:latin typeface="Segoe UI" panose="020B0502040204020203" pitchFamily="34" charset="0"/>
              <a:ea typeface="Segoe UI" panose="020B0502040204020203" pitchFamily="34" charset="0"/>
              <a:cs typeface="Segoe UI" panose="020B0502040204020203" pitchFamily="34" charset="0"/>
            </a:endParaRPr>
          </a:p>
        </p:txBody>
      </p:sp>
      <p:sp>
        <p:nvSpPr>
          <p:cNvPr id="7" name="Up Arrow Callout 6"/>
          <p:cNvSpPr/>
          <p:nvPr/>
        </p:nvSpPr>
        <p:spPr>
          <a:xfrm>
            <a:off x="323528" y="4941168"/>
            <a:ext cx="4896544" cy="1512168"/>
          </a:xfrm>
          <a:prstGeom prst="upArrowCallout">
            <a:avLst>
              <a:gd name="adj1" fmla="val 10570"/>
              <a:gd name="adj2" fmla="val 15380"/>
              <a:gd name="adj3" fmla="val 15380"/>
              <a:gd name="adj4" fmla="val 64977"/>
            </a:avLst>
          </a:prstGeom>
          <a:solidFill>
            <a:srgbClr val="CCFFFF"/>
          </a:solidFill>
          <a:ln w="57150">
            <a:solidFill>
              <a:srgbClr val="00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It is used by doctors to check a person’s heart, chest and pulse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8" name="Picture 2" descr="https://encrypted-tbn3.gstatic.com/images?q=tbn:ANd9GcSxyWewCSg6SdaCx5Peoy8KJJDE509IHxd6f-R7xcbVJ8Wksl1F1A"/>
          <p:cNvPicPr>
            <a:picLocks noChangeAspect="1" noChangeArrowheads="1"/>
          </p:cNvPicPr>
          <p:nvPr/>
        </p:nvPicPr>
        <p:blipFill>
          <a:blip r:embed="rId4" cstate="print"/>
          <a:srcRect l="17647" r="17647"/>
          <a:stretch>
            <a:fillRect/>
          </a:stretch>
        </p:blipFill>
        <p:spPr bwMode="auto">
          <a:xfrm>
            <a:off x="5508104" y="934690"/>
            <a:ext cx="1198044" cy="2782342"/>
          </a:xfrm>
          <a:prstGeom prst="rect">
            <a:avLst/>
          </a:prstGeom>
          <a:noFill/>
          <a:ln w="57150">
            <a:solidFill>
              <a:srgbClr val="CC00CC"/>
            </a:solidFill>
          </a:ln>
        </p:spPr>
      </p:pic>
      <p:sp>
        <p:nvSpPr>
          <p:cNvPr id="9" name="Rounded Rectangle 8"/>
          <p:cNvSpPr/>
          <p:nvPr/>
        </p:nvSpPr>
        <p:spPr>
          <a:xfrm>
            <a:off x="5508104" y="188640"/>
            <a:ext cx="1152128" cy="504056"/>
          </a:xfrm>
          <a:prstGeom prst="roundRect">
            <a:avLst/>
          </a:prstGeom>
          <a:solidFill>
            <a:srgbClr val="FFCCCC"/>
          </a:solidFill>
          <a:ln w="381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6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Old</a:t>
            </a:r>
            <a:endParaRPr lang="en-IE" sz="2600" dirty="0">
              <a:latin typeface="Segoe UI" panose="020B0502040204020203" pitchFamily="34" charset="0"/>
              <a:ea typeface="Segoe UI" panose="020B0502040204020203" pitchFamily="34" charset="0"/>
              <a:cs typeface="Segoe UI" panose="020B0502040204020203" pitchFamily="34" charset="0"/>
            </a:endParaRPr>
          </a:p>
        </p:txBody>
      </p:sp>
      <p:sp>
        <p:nvSpPr>
          <p:cNvPr id="11" name="Rounded Rectangle 10"/>
          <p:cNvSpPr/>
          <p:nvPr/>
        </p:nvSpPr>
        <p:spPr>
          <a:xfrm>
            <a:off x="7308304" y="188640"/>
            <a:ext cx="1152128" cy="504056"/>
          </a:xfrm>
          <a:prstGeom prst="roundRect">
            <a:avLst/>
          </a:prstGeom>
          <a:solidFill>
            <a:srgbClr val="FFCCCC"/>
          </a:solidFill>
          <a:ln w="381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6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New</a:t>
            </a:r>
            <a:endParaRPr lang="en-IE" sz="2600" dirty="0">
              <a:latin typeface="Segoe UI" panose="020B0502040204020203" pitchFamily="34" charset="0"/>
              <a:ea typeface="Segoe UI" panose="020B0502040204020203" pitchFamily="34" charset="0"/>
              <a:cs typeface="Segoe UI" panose="020B0502040204020203" pitchFamily="34" charset="0"/>
            </a:endParaRPr>
          </a:p>
        </p:txBody>
      </p:sp>
      <p:sp>
        <p:nvSpPr>
          <p:cNvPr id="12" name="7-Point Star 11"/>
          <p:cNvSpPr/>
          <p:nvPr/>
        </p:nvSpPr>
        <p:spPr>
          <a:xfrm rot="21169486">
            <a:off x="5580112" y="4077072"/>
            <a:ext cx="3240360" cy="2376264"/>
          </a:xfrm>
          <a:prstGeom prst="star7">
            <a:avLst/>
          </a:prstGeom>
          <a:solidFill>
            <a:srgbClr val="FFCCCC"/>
          </a:solidFill>
          <a:ln w="571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algn="ctr"/>
            <a:r>
              <a:rPr lang="en-IE" sz="28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Can you find your pulse!?</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eportfolios.ballarat.edu.au/artefact/file/download.php?file=54124&amp;view=8086"/>
          <p:cNvPicPr>
            <a:picLocks noChangeAspect="1" noChangeArrowheads="1"/>
          </p:cNvPicPr>
          <p:nvPr/>
        </p:nvPicPr>
        <p:blipFill>
          <a:blip r:embed="rId2" cstate="print"/>
          <a:srcRect l="6480" t="18809" r="61120" b="56293"/>
          <a:stretch>
            <a:fillRect/>
          </a:stretch>
        </p:blipFill>
        <p:spPr bwMode="auto">
          <a:xfrm>
            <a:off x="5652120" y="2190463"/>
            <a:ext cx="2808312" cy="41188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ight Arrow Callout 4"/>
          <p:cNvSpPr/>
          <p:nvPr/>
        </p:nvSpPr>
        <p:spPr>
          <a:xfrm>
            <a:off x="467544" y="764704"/>
            <a:ext cx="5256584" cy="4176464"/>
          </a:xfrm>
          <a:prstGeom prst="rightArrowCallout">
            <a:avLst>
              <a:gd name="adj1" fmla="val 7349"/>
              <a:gd name="adj2" fmla="val 11881"/>
              <a:gd name="adj3" fmla="val 13884"/>
              <a:gd name="adj4" fmla="val 64977"/>
            </a:avLst>
          </a:prstGeom>
          <a:solidFill>
            <a:srgbClr val="FFCCCC"/>
          </a:solidFill>
          <a:ln w="38100">
            <a:solidFill>
              <a:srgbClr val="FF7C80"/>
            </a:solidFill>
          </a:ln>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IE" sz="5000" dirty="0">
                <a:solidFill>
                  <a:prstClr val="black"/>
                </a:solidFill>
                <a:latin typeface="Segoe UI" panose="020B0502040204020203" pitchFamily="34" charset="0"/>
                <a:ea typeface="Segoe UI" panose="020B0502040204020203" pitchFamily="34" charset="0"/>
                <a:cs typeface="Segoe UI" panose="020B0502040204020203" pitchFamily="34" charset="0"/>
              </a:rPr>
              <a:t>Who was ‘The Lady with the Lamp’??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67944" y="1700808"/>
            <a:ext cx="4896544" cy="1569660"/>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Elizabeth Blackwell was born in England in 1821. At that time it was not common for women to receive a proper education.</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
        <p:nvSpPr>
          <p:cNvPr id="3" name="Rectangle 2"/>
          <p:cNvSpPr/>
          <p:nvPr/>
        </p:nvSpPr>
        <p:spPr>
          <a:xfrm>
            <a:off x="827584" y="404664"/>
            <a:ext cx="5616624" cy="864096"/>
          </a:xfrm>
          <a:prstGeom prst="rect">
            <a:avLst/>
          </a:prstGeom>
          <a:solidFill>
            <a:srgbClr val="FFCCCC"/>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4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a:t>
            </a:r>
            <a:endParaRPr lang="en-IE" sz="40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
        <p:nvSpPr>
          <p:cNvPr id="4" name="7-Point Star 3"/>
          <p:cNvSpPr/>
          <p:nvPr/>
        </p:nvSpPr>
        <p:spPr>
          <a:xfrm rot="20972272">
            <a:off x="4643917" y="3471265"/>
            <a:ext cx="3888432" cy="2736304"/>
          </a:xfrm>
          <a:prstGeom prst="star7">
            <a:avLst/>
          </a:prstGeom>
          <a:ln w="38100"/>
        </p:spPr>
        <p:style>
          <a:lnRef idx="1">
            <a:schemeClr val="accent5"/>
          </a:lnRef>
          <a:fillRef idx="2">
            <a:schemeClr val="accent5"/>
          </a:fillRef>
          <a:effectRef idx="1">
            <a:schemeClr val="accent5"/>
          </a:effectRef>
          <a:fontRef idx="minor">
            <a:schemeClr val="dk1"/>
          </a:fontRef>
        </p:style>
        <p:txBody>
          <a:bodyPr rtlCol="0" anchor="ctr"/>
          <a:lstStyle/>
          <a:p>
            <a:pPr algn="ct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a:t>
            </a:r>
            <a:r>
              <a:rPr lang="en-IE" sz="2400" b="1"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was</a:t>
            </a: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 expected of women at that time!??</a:t>
            </a:r>
            <a:endParaRPr lang="en-IE" dirty="0">
              <a:latin typeface="Segoe UI" panose="020B0502040204020203" pitchFamily="34" charset="0"/>
              <a:ea typeface="Segoe UI" panose="020B0502040204020203" pitchFamily="34" charset="0"/>
              <a:cs typeface="Segoe UI" panose="020B0502040204020203" pitchFamily="34" charset="0"/>
            </a:endParaRPr>
          </a:p>
        </p:txBody>
      </p:sp>
      <p:pic>
        <p:nvPicPr>
          <p:cNvPr id="21506" name="Picture 2" descr="https://encrypted-tbn3.gstatic.com/images?q=tbn:ANd9GcT_P7X6oyTiFBKQLB2ZZ8LlqZedgXexooCLK4Zsbiyl88kh7ArB"/>
          <p:cNvPicPr>
            <a:picLocks noChangeAspect="1" noChangeArrowheads="1"/>
          </p:cNvPicPr>
          <p:nvPr/>
        </p:nvPicPr>
        <p:blipFill>
          <a:blip r:embed="rId2" cstate="print"/>
          <a:srcRect/>
          <a:stretch>
            <a:fillRect/>
          </a:stretch>
        </p:blipFill>
        <p:spPr bwMode="auto">
          <a:xfrm>
            <a:off x="251520" y="1988840"/>
            <a:ext cx="3527796" cy="4104456"/>
          </a:xfrm>
          <a:prstGeom prst="rect">
            <a:avLst/>
          </a:prstGeom>
          <a:noFill/>
          <a:ln w="38100">
            <a:solidFill>
              <a:srgbClr val="00B0F0"/>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4048" y="570160"/>
            <a:ext cx="3600400" cy="4154984"/>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Elizabeth’s father, Samuel Blackwell had different views. </a:t>
            </a:r>
          </a:p>
          <a:p>
            <a:pPr algn="ct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He made sure his four daughters and four sons all received the same education. </a:t>
            </a:r>
          </a:p>
          <a:p>
            <a:pPr algn="ct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The family moved to America in 1832, when Elizabeth was 11.</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9218" name="Picture 2" descr="http://assets.cemeteries.org.uk/images/thurnscoe/samuel-blackwell.jpg"/>
          <p:cNvPicPr>
            <a:picLocks noChangeAspect="1" noChangeArrowheads="1"/>
          </p:cNvPicPr>
          <p:nvPr/>
        </p:nvPicPr>
        <p:blipFill>
          <a:blip r:embed="rId2" cstate="print"/>
          <a:srcRect/>
          <a:stretch>
            <a:fillRect/>
          </a:stretch>
        </p:blipFill>
        <p:spPr bwMode="auto">
          <a:xfrm>
            <a:off x="323528" y="404663"/>
            <a:ext cx="4032448" cy="6048673"/>
          </a:xfrm>
          <a:prstGeom prst="rect">
            <a:avLst/>
          </a:prstGeom>
          <a:noFill/>
          <a:ln w="57150">
            <a:solidFill>
              <a:srgbClr val="FF9999"/>
            </a:solidFill>
          </a:ln>
        </p:spPr>
      </p:pic>
      <p:sp>
        <p:nvSpPr>
          <p:cNvPr id="4" name="Left Arrow Callout 3"/>
          <p:cNvSpPr/>
          <p:nvPr/>
        </p:nvSpPr>
        <p:spPr>
          <a:xfrm>
            <a:off x="4427984" y="5085184"/>
            <a:ext cx="4176464" cy="1080120"/>
          </a:xfrm>
          <a:prstGeom prst="leftArrowCallout">
            <a:avLst>
              <a:gd name="adj1" fmla="val 25000"/>
              <a:gd name="adj2" fmla="val 25000"/>
              <a:gd name="adj3" fmla="val 25000"/>
              <a:gd name="adj4" fmla="val 74434"/>
            </a:avLst>
          </a:prstGeom>
          <a:solidFill>
            <a:srgbClr val="92D050"/>
          </a:solidFill>
          <a:ln w="57150">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8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Samuel Blackwell</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080" y="188640"/>
            <a:ext cx="7740352" cy="1200329"/>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Elizabeth wanted to become a doctor. She studied hard and applied to over 20 medical schools. </a:t>
            </a:r>
          </a:p>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They all rejected her.</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
        <p:nvSpPr>
          <p:cNvPr id="3" name="Rectangle 2"/>
          <p:cNvSpPr/>
          <p:nvPr/>
        </p:nvSpPr>
        <p:spPr>
          <a:xfrm>
            <a:off x="395536" y="5027692"/>
            <a:ext cx="8172400" cy="1569660"/>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Finally in 1847 she was accepted into a school in New York. It was supposed to be a joke. The male students voted to let her in, thinking she would fail because she was a woman. They wanted to teach her a lesson!</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8194" name="Picture 2" descr="https://encrypted-tbn1.gstatic.com/images?q=tbn:ANd9GcQXb91-ca8Rn1e7b9q_vU2DOYc2LWo4-LZh_7WixL3hCH5YIiXe"/>
          <p:cNvPicPr>
            <a:picLocks noChangeAspect="1" noChangeArrowheads="1"/>
          </p:cNvPicPr>
          <p:nvPr/>
        </p:nvPicPr>
        <p:blipFill>
          <a:blip r:embed="rId2" cstate="print"/>
          <a:srcRect/>
          <a:stretch>
            <a:fillRect/>
          </a:stretch>
        </p:blipFill>
        <p:spPr bwMode="auto">
          <a:xfrm>
            <a:off x="4139952" y="1628800"/>
            <a:ext cx="4392488" cy="3120978"/>
          </a:xfrm>
          <a:prstGeom prst="rect">
            <a:avLst/>
          </a:prstGeom>
          <a:noFill/>
          <a:ln w="57150">
            <a:solidFill>
              <a:srgbClr val="FFFF99"/>
            </a:solidFill>
          </a:ln>
        </p:spPr>
      </p:pic>
      <p:sp>
        <p:nvSpPr>
          <p:cNvPr id="5" name="Right Arrow Callout 4"/>
          <p:cNvSpPr/>
          <p:nvPr/>
        </p:nvSpPr>
        <p:spPr>
          <a:xfrm>
            <a:off x="251520" y="2348880"/>
            <a:ext cx="3816424" cy="1800200"/>
          </a:xfrm>
          <a:prstGeom prst="rightArrowCallout">
            <a:avLst>
              <a:gd name="adj1" fmla="val 15765"/>
              <a:gd name="adj2" fmla="val 19613"/>
              <a:gd name="adj3" fmla="val 22691"/>
              <a:gd name="adj4" fmla="val 67726"/>
            </a:avLst>
          </a:prstGeom>
          <a:solidFill>
            <a:srgbClr val="33CCFF"/>
          </a:solidFill>
          <a:ln w="5715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Geneva Medical College </a:t>
            </a:r>
          </a:p>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(New York)</a:t>
            </a:r>
            <a:endParaRPr lang="en-IE"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feministsforlife.org/email%20images/blackwelldiploma.jpg"/>
          <p:cNvPicPr>
            <a:picLocks noChangeAspect="1" noChangeArrowheads="1"/>
          </p:cNvPicPr>
          <p:nvPr/>
        </p:nvPicPr>
        <p:blipFill>
          <a:blip r:embed="rId2" cstate="print"/>
          <a:srcRect/>
          <a:stretch>
            <a:fillRect/>
          </a:stretch>
        </p:blipFill>
        <p:spPr bwMode="auto">
          <a:xfrm>
            <a:off x="2699792" y="1988840"/>
            <a:ext cx="5908204" cy="4470541"/>
          </a:xfrm>
          <a:prstGeom prst="rect">
            <a:avLst/>
          </a:prstGeom>
          <a:noFill/>
          <a:ln w="57150">
            <a:solidFill>
              <a:srgbClr val="CC00CC"/>
            </a:solidFill>
          </a:ln>
        </p:spPr>
      </p:pic>
      <p:sp>
        <p:nvSpPr>
          <p:cNvPr id="4" name="7-Point Star 3"/>
          <p:cNvSpPr/>
          <p:nvPr/>
        </p:nvSpPr>
        <p:spPr>
          <a:xfrm rot="20974122">
            <a:off x="90839" y="113323"/>
            <a:ext cx="4946022" cy="3270702"/>
          </a:xfrm>
          <a:prstGeom prst="star7">
            <a:avLst>
              <a:gd name="adj" fmla="val 40197"/>
              <a:gd name="hf" fmla="val 102572"/>
              <a:gd name="vf" fmla="val 105210"/>
            </a:avLst>
          </a:prstGeom>
          <a:solidFill>
            <a:srgbClr val="FFFF99"/>
          </a:solidFill>
          <a:ln w="571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IE" sz="2200" dirty="0" smtClean="0">
              <a:solidFill>
                <a:prstClr val="black"/>
              </a:solidFill>
              <a:latin typeface="Comic Sans MS" pitchFamily="66" charset="0"/>
            </a:endParaRPr>
          </a:p>
          <a:p>
            <a:pPr lvl="0" algn="ctr"/>
            <a:r>
              <a:rPr lang="en-IE" sz="2200" dirty="0" smtClean="0">
                <a:solidFill>
                  <a:prstClr val="black"/>
                </a:solidFill>
                <a:latin typeface="Comic Sans MS" pitchFamily="66" charset="0"/>
              </a:rPr>
              <a:t>Elizabeth proved them wrong and got her degree two years later! She was the first woman to become a doctor in America!</a:t>
            </a:r>
            <a:endParaRPr lang="en-IE" sz="2200" dirty="0">
              <a:solidFill>
                <a:prstClr val="black"/>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404664"/>
            <a:ext cx="7488831" cy="1200329"/>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Elizabeth Blackwell wanted to become a surgeon so she went to Paris to train there. They refused to allow her in because she was a woman.</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
        <p:nvSpPr>
          <p:cNvPr id="3" name="Rectangle 2"/>
          <p:cNvSpPr/>
          <p:nvPr/>
        </p:nvSpPr>
        <p:spPr>
          <a:xfrm>
            <a:off x="755576" y="5085184"/>
            <a:ext cx="7488831" cy="1569660"/>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She tended to women and sick infants while in Paris and accidentally infected her own eye one day. She became blind in that eye and lost all hope of becoming a surgeon.</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5122" name="Picture 2" descr="https://encrypted-tbn0.gstatic.com/images?q=tbn:ANd9GcTad0-9rj8Aoa-YumsJvYWYC12bcE35MN9HuRhSKB5j6D8tNN1gHA"/>
          <p:cNvPicPr>
            <a:picLocks noChangeAspect="1" noChangeArrowheads="1"/>
          </p:cNvPicPr>
          <p:nvPr/>
        </p:nvPicPr>
        <p:blipFill>
          <a:blip r:embed="rId2" cstate="print"/>
          <a:srcRect l="36709" b="44072"/>
          <a:stretch>
            <a:fillRect/>
          </a:stretch>
        </p:blipFill>
        <p:spPr bwMode="auto">
          <a:xfrm>
            <a:off x="3563888" y="1772816"/>
            <a:ext cx="4536504" cy="3084822"/>
          </a:xfrm>
          <a:prstGeom prst="rect">
            <a:avLst/>
          </a:prstGeom>
          <a:noFill/>
          <a:ln w="57150">
            <a:solidFill>
              <a:srgbClr val="FF7C80"/>
            </a:solidFill>
          </a:ln>
        </p:spPr>
      </p:pic>
      <p:pic>
        <p:nvPicPr>
          <p:cNvPr id="5124" name="Picture 4" descr="https://encrypted-tbn1.gstatic.com/images?q=tbn:ANd9GcRzKnmcHHPGyS5gQUwK4GHtyKgT3joZrcJvVDMELdt59lv0ok7e"/>
          <p:cNvPicPr>
            <a:picLocks noChangeAspect="1" noChangeArrowheads="1"/>
          </p:cNvPicPr>
          <p:nvPr/>
        </p:nvPicPr>
        <p:blipFill>
          <a:blip r:embed="rId3" cstate="print"/>
          <a:srcRect/>
          <a:stretch>
            <a:fillRect/>
          </a:stretch>
        </p:blipFill>
        <p:spPr bwMode="auto">
          <a:xfrm>
            <a:off x="827584" y="1700808"/>
            <a:ext cx="2304256" cy="3142169"/>
          </a:xfrm>
          <a:prstGeom prst="rect">
            <a:avLst/>
          </a:prstGeom>
          <a:noFill/>
          <a:ln w="57150">
            <a:solidFill>
              <a:srgbClr val="FF9999"/>
            </a:solid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amimckay.com/wp-content/uploads/2011/10/New-York-Infirmary-and-Womens-Medical-College.jpg"/>
          <p:cNvPicPr>
            <a:picLocks noChangeAspect="1" noChangeArrowheads="1"/>
          </p:cNvPicPr>
          <p:nvPr/>
        </p:nvPicPr>
        <p:blipFill>
          <a:blip r:embed="rId2" cstate="print"/>
          <a:srcRect l="4183" r="2407"/>
          <a:stretch>
            <a:fillRect/>
          </a:stretch>
        </p:blipFill>
        <p:spPr bwMode="auto">
          <a:xfrm>
            <a:off x="251520" y="683023"/>
            <a:ext cx="5040560" cy="5266257"/>
          </a:xfrm>
          <a:prstGeom prst="rect">
            <a:avLst/>
          </a:prstGeom>
          <a:noFill/>
          <a:ln w="38100">
            <a:solidFill>
              <a:srgbClr val="CC66FF"/>
            </a:solidFill>
          </a:ln>
        </p:spPr>
      </p:pic>
      <p:sp>
        <p:nvSpPr>
          <p:cNvPr id="4" name="Vertical Scroll 3"/>
          <p:cNvSpPr/>
          <p:nvPr/>
        </p:nvSpPr>
        <p:spPr>
          <a:xfrm>
            <a:off x="5508104" y="620688"/>
            <a:ext cx="3456384" cy="5400600"/>
          </a:xfrm>
          <a:prstGeom prst="verticalScroll">
            <a:avLst>
              <a:gd name="adj" fmla="val 9105"/>
            </a:avLst>
          </a:prstGeom>
          <a:solidFill>
            <a:srgbClr val="FFCCCC"/>
          </a:solidFill>
          <a:ln w="38100">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No male doctor wanted to work with Elizabeth so she set up The New York Infirmary for women and children in 1857. </a:t>
            </a:r>
          </a:p>
          <a:p>
            <a:pPr lvl="0" algn="ctr"/>
            <a:endParaRPr lang="en-IE" sz="12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Her sister Emily became a doctor too and helped her. This was the first hospital run by women in the world.</a:t>
            </a:r>
            <a:endPar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80112" y="476672"/>
            <a:ext cx="3384376" cy="2677656"/>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A few years later they decided to help more women become doctors by setting up a medical college for women in the New York Infirmary</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pic>
        <p:nvPicPr>
          <p:cNvPr id="6146" name="Picture 2" descr="http://www.nlm.nih.gov/exhibition/blackwell/images/lesliesanatomyroom.jpg"/>
          <p:cNvPicPr>
            <a:picLocks noChangeAspect="1" noChangeArrowheads="1"/>
          </p:cNvPicPr>
          <p:nvPr/>
        </p:nvPicPr>
        <p:blipFill>
          <a:blip r:embed="rId2" cstate="print"/>
          <a:srcRect/>
          <a:stretch>
            <a:fillRect/>
          </a:stretch>
        </p:blipFill>
        <p:spPr bwMode="auto">
          <a:xfrm>
            <a:off x="251520" y="404664"/>
            <a:ext cx="5158781" cy="4032448"/>
          </a:xfrm>
          <a:prstGeom prst="rect">
            <a:avLst/>
          </a:prstGeom>
          <a:noFill/>
          <a:ln w="57150">
            <a:solidFill>
              <a:srgbClr val="66FF99"/>
            </a:solidFill>
          </a:ln>
        </p:spPr>
      </p:pic>
      <p:sp>
        <p:nvSpPr>
          <p:cNvPr id="5" name="Rectangle 4"/>
          <p:cNvSpPr/>
          <p:nvPr/>
        </p:nvSpPr>
        <p:spPr>
          <a:xfrm>
            <a:off x="539552" y="4941168"/>
            <a:ext cx="7848872" cy="1569660"/>
          </a:xfrm>
          <a:prstGeom prst="rect">
            <a:avLst/>
          </a:prstGeom>
        </p:spPr>
        <p:txBody>
          <a:bodyPr wrap="square">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Elizabeth then left her sister in charge and went back to England to help women there. She became friends with Florence Nightingale and together they opened the Women’s Medical College in England.</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
        <p:nvSpPr>
          <p:cNvPr id="6" name="Bent Arrow 5"/>
          <p:cNvSpPr/>
          <p:nvPr/>
        </p:nvSpPr>
        <p:spPr>
          <a:xfrm rot="10800000">
            <a:off x="6012161" y="3284984"/>
            <a:ext cx="1224136" cy="1152128"/>
          </a:xfrm>
          <a:prstGeom prst="bentArrow">
            <a:avLst>
              <a:gd name="adj1" fmla="val 17785"/>
              <a:gd name="adj2" fmla="val 25000"/>
              <a:gd name="adj3" fmla="val 25000"/>
              <a:gd name="adj4" fmla="val 43750"/>
            </a:avLst>
          </a:prstGeom>
          <a:solidFill>
            <a:srgbClr val="66FF99"/>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1.bp.blogspot.com/_v7OrYchNJRQ/THg6xzPXZPI/AAAAAAAABHs/rycOhRYThPM/s1600/elizabeth-blackwell.jpg"/>
          <p:cNvPicPr>
            <a:picLocks noChangeAspect="1" noChangeArrowheads="1"/>
          </p:cNvPicPr>
          <p:nvPr/>
        </p:nvPicPr>
        <p:blipFill>
          <a:blip r:embed="rId2" cstate="print"/>
          <a:srcRect b="12305"/>
          <a:stretch>
            <a:fillRect/>
          </a:stretch>
        </p:blipFill>
        <p:spPr bwMode="auto">
          <a:xfrm>
            <a:off x="5148064" y="404664"/>
            <a:ext cx="3312368" cy="4197650"/>
          </a:xfrm>
          <a:prstGeom prst="rect">
            <a:avLst/>
          </a:prstGeom>
          <a:noFill/>
          <a:ln w="57150">
            <a:solidFill>
              <a:srgbClr val="FF9999"/>
            </a:solidFill>
          </a:ln>
        </p:spPr>
      </p:pic>
      <p:sp>
        <p:nvSpPr>
          <p:cNvPr id="6" name="Vertical Scroll 5"/>
          <p:cNvSpPr/>
          <p:nvPr/>
        </p:nvSpPr>
        <p:spPr>
          <a:xfrm>
            <a:off x="395536" y="404664"/>
            <a:ext cx="4392488" cy="4176464"/>
          </a:xfrm>
          <a:prstGeom prst="verticalScroll">
            <a:avLst>
              <a:gd name="adj" fmla="val 8188"/>
            </a:avLst>
          </a:prstGeom>
          <a:solidFill>
            <a:srgbClr val="FFCCCC"/>
          </a:solidFill>
          <a:ln w="5715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 died in 1912 in England at the age of 89.</a:t>
            </a:r>
          </a:p>
          <a:p>
            <a:pPr lvl="0" algn="ctr"/>
            <a:r>
              <a:rPr lang="en-IE" sz="1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   </a:t>
            </a:r>
          </a:p>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The Women’s Medical College had closed by then because regular colleges had begun to accept female students.</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
        <p:nvSpPr>
          <p:cNvPr id="7" name="Down Ribbon 6"/>
          <p:cNvSpPr/>
          <p:nvPr/>
        </p:nvSpPr>
        <p:spPr>
          <a:xfrm>
            <a:off x="288032" y="5013176"/>
            <a:ext cx="8532440" cy="1512168"/>
          </a:xfrm>
          <a:prstGeom prst="ribbon">
            <a:avLst>
              <a:gd name="adj1" fmla="val 10254"/>
              <a:gd name="adj2" fmla="val 75000"/>
            </a:avLst>
          </a:prstGeom>
          <a:solidFill>
            <a:srgbClr val="FFFF99"/>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By the time she died there were 7,000 female doctors in America. She had paved the way for all of them!!</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2 2"/>
          <p:cNvSpPr/>
          <p:nvPr/>
        </p:nvSpPr>
        <p:spPr>
          <a:xfrm>
            <a:off x="179512" y="116632"/>
            <a:ext cx="3672408" cy="2448272"/>
          </a:xfrm>
          <a:prstGeom prst="irregularSeal2">
            <a:avLst/>
          </a:prstGeom>
          <a:solidFill>
            <a:srgbClr val="92D050"/>
          </a:solidFill>
          <a:ln w="57150">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Fun Facts!!!</a:t>
            </a:r>
            <a:endParaRPr lang="en-IE" sz="3200" dirty="0">
              <a:solidFill>
                <a:schemeClr val="tx1"/>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Round Diagonal Corner Rectangle 4"/>
          <p:cNvSpPr/>
          <p:nvPr/>
        </p:nvSpPr>
        <p:spPr>
          <a:xfrm>
            <a:off x="2483768" y="4437112"/>
            <a:ext cx="6264696" cy="2016224"/>
          </a:xfrm>
          <a:prstGeom prst="round2DiagRect">
            <a:avLst/>
          </a:prstGeom>
          <a:solidFill>
            <a:srgbClr val="33CCF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In honour of Elizabeth, the Elizabeth Blackwell Award is given to a woman who devotes her life to the betterment of humanity. It is not given regularly; only given when such a woman deserves it.</a:t>
            </a:r>
            <a:endPar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pic>
        <p:nvPicPr>
          <p:cNvPr id="2050" name="Picture 2" descr="Elizabeth Blackwell Award Medal "/>
          <p:cNvPicPr>
            <a:picLocks noChangeAspect="1" noChangeArrowheads="1"/>
          </p:cNvPicPr>
          <p:nvPr/>
        </p:nvPicPr>
        <p:blipFill>
          <a:blip r:embed="rId2" cstate="print"/>
          <a:srcRect/>
          <a:stretch>
            <a:fillRect/>
          </a:stretch>
        </p:blipFill>
        <p:spPr bwMode="auto">
          <a:xfrm>
            <a:off x="251520" y="4135757"/>
            <a:ext cx="2232248" cy="2533603"/>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sp>
        <p:nvSpPr>
          <p:cNvPr id="7" name="Round Diagonal Corner Rectangle 6"/>
          <p:cNvSpPr/>
          <p:nvPr/>
        </p:nvSpPr>
        <p:spPr>
          <a:xfrm>
            <a:off x="1979712" y="2636912"/>
            <a:ext cx="4176464" cy="1368152"/>
          </a:xfrm>
          <a:prstGeom prst="round2DiagRect">
            <a:avLst>
              <a:gd name="adj1" fmla="val 28425"/>
              <a:gd name="adj2" fmla="val 0"/>
            </a:avLst>
          </a:prstGeom>
          <a:solidFill>
            <a:srgbClr val="33CCF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 was commemorated on a post stamp in 1974.</a:t>
            </a:r>
            <a:endPar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pic>
        <p:nvPicPr>
          <p:cNvPr id="2052" name="Picture 4" descr="http://upload.wikimedia.org/wikipedia/commons/a/ac/Elizabeth_blackwell_stamp.JPG"/>
          <p:cNvPicPr>
            <a:picLocks noChangeAspect="1" noChangeArrowheads="1"/>
          </p:cNvPicPr>
          <p:nvPr/>
        </p:nvPicPr>
        <p:blipFill>
          <a:blip r:embed="rId3" cstate="print"/>
          <a:srcRect l="3808" t="5458" r="4798" b="3377"/>
          <a:stretch>
            <a:fillRect/>
          </a:stretch>
        </p:blipFill>
        <p:spPr bwMode="auto">
          <a:xfrm>
            <a:off x="6156176" y="2105853"/>
            <a:ext cx="1944216" cy="2187243"/>
          </a:xfrm>
          <a:prstGeom prst="rect">
            <a:avLst/>
          </a:prstGeom>
          <a:noFill/>
        </p:spPr>
      </p:pic>
      <p:sp>
        <p:nvSpPr>
          <p:cNvPr id="8" name="Round Diagonal Corner Rectangle 7"/>
          <p:cNvSpPr/>
          <p:nvPr/>
        </p:nvSpPr>
        <p:spPr>
          <a:xfrm>
            <a:off x="3995936" y="260648"/>
            <a:ext cx="4824536" cy="1584176"/>
          </a:xfrm>
          <a:prstGeom prst="round2DiagRect">
            <a:avLst>
              <a:gd name="adj1" fmla="val 28425"/>
              <a:gd name="adj2" fmla="val 0"/>
            </a:avLst>
          </a:prstGeom>
          <a:solidFill>
            <a:srgbClr val="33CCFF"/>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 was completely against slavery and helped to make the horrors of slavery well known.</a:t>
            </a:r>
            <a:endPar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wn Ribbon 2"/>
          <p:cNvSpPr/>
          <p:nvPr/>
        </p:nvSpPr>
        <p:spPr>
          <a:xfrm>
            <a:off x="1907704" y="188640"/>
            <a:ext cx="4752528" cy="864096"/>
          </a:xfrm>
          <a:prstGeom prst="ribbon">
            <a:avLst>
              <a:gd name="adj1" fmla="val 8745"/>
              <a:gd name="adj2" fmla="val 75000"/>
            </a:avLst>
          </a:prstGeom>
          <a:solidFill>
            <a:srgbClr val="00CC99"/>
          </a:solidFill>
          <a:ln w="381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Nightingale...</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8" name="Group 7"/>
          <p:cNvGrpSpPr/>
          <p:nvPr/>
        </p:nvGrpSpPr>
        <p:grpSpPr>
          <a:xfrm>
            <a:off x="251520" y="1340768"/>
            <a:ext cx="3312368" cy="3600400"/>
            <a:chOff x="323528" y="1340768"/>
            <a:chExt cx="3312368" cy="3600400"/>
          </a:xfrm>
        </p:grpSpPr>
        <p:pic>
          <p:nvPicPr>
            <p:cNvPr id="1026" name="Picture 2" descr="http://www.worldatlasbook.com/images/maps/europe-map-colour-printable.jpg"/>
            <p:cNvPicPr>
              <a:picLocks noChangeAspect="1" noChangeArrowheads="1"/>
            </p:cNvPicPr>
            <p:nvPr/>
          </p:nvPicPr>
          <p:blipFill>
            <a:blip r:embed="rId2" cstate="print"/>
            <a:srcRect l="17014" t="28352" r="22021" b="7069"/>
            <a:stretch>
              <a:fillRect/>
            </a:stretch>
          </p:blipFill>
          <p:spPr bwMode="auto">
            <a:xfrm>
              <a:off x="395536" y="1340768"/>
              <a:ext cx="3096344" cy="2952328"/>
            </a:xfrm>
            <a:prstGeom prst="rect">
              <a:avLst/>
            </a:prstGeom>
            <a:noFill/>
            <a:ln w="28575">
              <a:solidFill>
                <a:srgbClr val="CC00CC"/>
              </a:solidFill>
            </a:ln>
          </p:spPr>
        </p:pic>
        <p:sp>
          <p:nvSpPr>
            <p:cNvPr id="4" name="Rounded Rectangle 3"/>
            <p:cNvSpPr/>
            <p:nvPr/>
          </p:nvSpPr>
          <p:spPr>
            <a:xfrm>
              <a:off x="323528" y="4293096"/>
              <a:ext cx="3312368" cy="648072"/>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Where was she born!?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7" name="Wave 6"/>
          <p:cNvSpPr/>
          <p:nvPr/>
        </p:nvSpPr>
        <p:spPr>
          <a:xfrm>
            <a:off x="3779912" y="1412776"/>
            <a:ext cx="2520280" cy="3024336"/>
          </a:xfrm>
          <a:prstGeom prst="wave">
            <a:avLst>
              <a:gd name="adj1" fmla="val 8736"/>
              <a:gd name="adj2" fmla="val 0"/>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helped nurse soldiers during the war. What was the name of the war?</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sp>
        <p:nvSpPr>
          <p:cNvPr id="6" name="Plaque 5"/>
          <p:cNvSpPr/>
          <p:nvPr/>
        </p:nvSpPr>
        <p:spPr>
          <a:xfrm>
            <a:off x="6516216" y="1052736"/>
            <a:ext cx="2448272" cy="2088232"/>
          </a:xfrm>
          <a:prstGeom prst="plaque">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was wrong with the hospital in Turkey that she went to?</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oup 9"/>
          <p:cNvGrpSpPr/>
          <p:nvPr/>
        </p:nvGrpSpPr>
        <p:grpSpPr>
          <a:xfrm>
            <a:off x="2195736" y="4585929"/>
            <a:ext cx="3240360" cy="2083431"/>
            <a:chOff x="5364088" y="4225889"/>
            <a:chExt cx="3240360" cy="2083431"/>
          </a:xfrm>
        </p:grpSpPr>
        <p:sp>
          <p:nvSpPr>
            <p:cNvPr id="5" name="Rounded Rectangle 4"/>
            <p:cNvSpPr/>
            <p:nvPr/>
          </p:nvSpPr>
          <p:spPr>
            <a:xfrm>
              <a:off x="5364088" y="4797152"/>
              <a:ext cx="1872208" cy="1440160"/>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was her famous nick-name?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9" name="Picture 2" descr="https://eportfolios.ballarat.edu.au/artefact/file/download.php?file=54124&amp;view=8086"/>
            <p:cNvPicPr>
              <a:picLocks noChangeAspect="1" noChangeArrowheads="1"/>
            </p:cNvPicPr>
            <p:nvPr/>
          </p:nvPicPr>
          <p:blipFill>
            <a:blip r:embed="rId3" cstate="print"/>
            <a:srcRect l="6480" t="18809" r="61120" b="56293"/>
            <a:stretch>
              <a:fillRect/>
            </a:stretch>
          </p:blipFill>
          <p:spPr bwMode="auto">
            <a:xfrm>
              <a:off x="7183926" y="4225889"/>
              <a:ext cx="1420522" cy="20834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grpSp>
        <p:nvGrpSpPr>
          <p:cNvPr id="13" name="Group 12"/>
          <p:cNvGrpSpPr/>
          <p:nvPr/>
        </p:nvGrpSpPr>
        <p:grpSpPr>
          <a:xfrm>
            <a:off x="5724128" y="3356992"/>
            <a:ext cx="2929111" cy="3240360"/>
            <a:chOff x="5724128" y="3356992"/>
            <a:chExt cx="2929111" cy="3240360"/>
          </a:xfrm>
        </p:grpSpPr>
        <p:pic>
          <p:nvPicPr>
            <p:cNvPr id="11" name="Picture 2" descr="http://images.powerhousemuseum.com/images/zoomify/TLF_mediums/33574.jpg"/>
            <p:cNvPicPr>
              <a:picLocks noChangeAspect="1" noChangeArrowheads="1"/>
            </p:cNvPicPr>
            <p:nvPr/>
          </p:nvPicPr>
          <p:blipFill>
            <a:blip r:embed="rId4" cstate="print"/>
            <a:srcRect b="15678"/>
            <a:stretch>
              <a:fillRect/>
            </a:stretch>
          </p:blipFill>
          <p:spPr bwMode="auto">
            <a:xfrm>
              <a:off x="6948264" y="3356992"/>
              <a:ext cx="1704975" cy="2088232"/>
            </a:xfrm>
            <a:prstGeom prst="rect">
              <a:avLst/>
            </a:prstGeom>
            <a:noFill/>
            <a:ln>
              <a:solidFill>
                <a:schemeClr val="tx1"/>
              </a:solidFill>
            </a:ln>
          </p:spPr>
        </p:pic>
        <p:sp>
          <p:nvSpPr>
            <p:cNvPr id="12" name="Rounded Rectangle 11"/>
            <p:cNvSpPr/>
            <p:nvPr/>
          </p:nvSpPr>
          <p:spPr>
            <a:xfrm>
              <a:off x="5724128" y="5301208"/>
              <a:ext cx="2592288" cy="1296144"/>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was the unusual medicine that she used!?</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eportfolios.ballarat.edu.au/artefact/file/download.php?file=54124&amp;view=8086"/>
          <p:cNvPicPr>
            <a:picLocks noChangeAspect="1" noChangeArrowheads="1"/>
          </p:cNvPicPr>
          <p:nvPr/>
        </p:nvPicPr>
        <p:blipFill>
          <a:blip r:embed="rId2" cstate="print"/>
          <a:srcRect/>
          <a:stretch>
            <a:fillRect/>
          </a:stretch>
        </p:blipFill>
        <p:spPr bwMode="auto">
          <a:xfrm>
            <a:off x="5652120" y="412296"/>
            <a:ext cx="3117726" cy="5950403"/>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323528" y="404664"/>
            <a:ext cx="5040560" cy="720080"/>
          </a:xfrm>
          <a:prstGeom prst="rect">
            <a:avLst/>
          </a:prstGeom>
          <a:solidFill>
            <a:srgbClr val="FFCCCC"/>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3400" dirty="0">
                <a:solidFill>
                  <a:prstClr val="black"/>
                </a:solidFill>
                <a:latin typeface="Segoe UI" panose="020B0502040204020203" pitchFamily="34" charset="0"/>
                <a:ea typeface="Segoe UI" panose="020B0502040204020203" pitchFamily="34" charset="0"/>
                <a:cs typeface="Segoe UI" panose="020B0502040204020203" pitchFamily="34" charset="0"/>
              </a:rPr>
              <a:t>....Florence Nightingale</a:t>
            </a:r>
          </a:p>
        </p:txBody>
      </p:sp>
      <p:sp>
        <p:nvSpPr>
          <p:cNvPr id="6" name="Rectangle 5"/>
          <p:cNvSpPr/>
          <p:nvPr/>
        </p:nvSpPr>
        <p:spPr>
          <a:xfrm>
            <a:off x="323528" y="5085184"/>
            <a:ext cx="4824536" cy="1246495"/>
          </a:xfrm>
          <a:prstGeom prst="rect">
            <a:avLst/>
          </a:prstGeom>
        </p:spPr>
        <p:txBody>
          <a:bodyPr wrap="square">
            <a:spAutoFit/>
          </a:bodyPr>
          <a:lstStyle/>
          <a:p>
            <a:pPr algn="ctr"/>
            <a:r>
              <a:rPr lang="en-IE" sz="25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Nightingale was born in 1820 in Italy. She was named after the city she was born in.</a:t>
            </a:r>
            <a:endParaRPr lang="en-IE" sz="2500" dirty="0">
              <a:latin typeface="Segoe UI" panose="020B0502040204020203" pitchFamily="34" charset="0"/>
              <a:ea typeface="Segoe UI" panose="020B0502040204020203" pitchFamily="34" charset="0"/>
              <a:cs typeface="Segoe UI" panose="020B0502040204020203" pitchFamily="34" charset="0"/>
            </a:endParaRPr>
          </a:p>
        </p:txBody>
      </p:sp>
      <p:pic>
        <p:nvPicPr>
          <p:cNvPr id="12290" name="Picture 2" descr="http://2.bp.blogspot.com/_w7D95MIaMSM/TP0kV8MJB-I/AAAAAAAAAAw/Moduu9NqTQc/s1600/Florence-Italy-map200.jpg"/>
          <p:cNvPicPr>
            <a:picLocks noChangeAspect="1" noChangeArrowheads="1"/>
          </p:cNvPicPr>
          <p:nvPr/>
        </p:nvPicPr>
        <p:blipFill>
          <a:blip r:embed="rId3" cstate="print"/>
          <a:srcRect r="7159"/>
          <a:stretch>
            <a:fillRect/>
          </a:stretch>
        </p:blipFill>
        <p:spPr bwMode="auto">
          <a:xfrm>
            <a:off x="1259632" y="1484784"/>
            <a:ext cx="2808312" cy="3353890"/>
          </a:xfrm>
          <a:prstGeom prst="flowChartAlternateProcess">
            <a:avLst/>
          </a:prstGeom>
          <a:noFill/>
          <a:ln w="28575">
            <a:solidFill>
              <a:schemeClr val="tx1"/>
            </a:solid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wn Ribbon 2"/>
          <p:cNvSpPr/>
          <p:nvPr/>
        </p:nvSpPr>
        <p:spPr>
          <a:xfrm>
            <a:off x="1907704" y="188640"/>
            <a:ext cx="4752528" cy="864096"/>
          </a:xfrm>
          <a:prstGeom prst="ribbon">
            <a:avLst>
              <a:gd name="adj1" fmla="val 8745"/>
              <a:gd name="adj2" fmla="val 75000"/>
            </a:avLst>
          </a:prstGeom>
          <a:solidFill>
            <a:srgbClr val="00CC99"/>
          </a:solidFill>
          <a:ln w="381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Marie Curie...</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
        <p:nvSpPr>
          <p:cNvPr id="7" name="Plaque 6"/>
          <p:cNvSpPr/>
          <p:nvPr/>
        </p:nvSpPr>
        <p:spPr>
          <a:xfrm>
            <a:off x="3851920" y="2564904"/>
            <a:ext cx="2664296" cy="2160240"/>
          </a:xfrm>
          <a:prstGeom prst="plaque">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She discovered two new elements. Can you remember their names?</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oup 9"/>
          <p:cNvGrpSpPr/>
          <p:nvPr/>
        </p:nvGrpSpPr>
        <p:grpSpPr>
          <a:xfrm>
            <a:off x="251520" y="1196752"/>
            <a:ext cx="3312368" cy="3582821"/>
            <a:chOff x="395536" y="1790395"/>
            <a:chExt cx="3312368" cy="3582821"/>
          </a:xfrm>
        </p:grpSpPr>
        <p:pic>
          <p:nvPicPr>
            <p:cNvPr id="2050" name="Picture 2" descr="http://www.youreuropemap.com/europe_map_political.gif"/>
            <p:cNvPicPr>
              <a:picLocks noChangeAspect="1" noChangeArrowheads="1"/>
            </p:cNvPicPr>
            <p:nvPr/>
          </p:nvPicPr>
          <p:blipFill>
            <a:blip r:embed="rId2" cstate="print"/>
            <a:srcRect l="564" t="16485" r="31496" b="2922"/>
            <a:stretch>
              <a:fillRect/>
            </a:stretch>
          </p:blipFill>
          <p:spPr bwMode="auto">
            <a:xfrm>
              <a:off x="467544" y="1790395"/>
              <a:ext cx="3168352" cy="3006757"/>
            </a:xfrm>
            <a:prstGeom prst="rect">
              <a:avLst/>
            </a:prstGeom>
            <a:noFill/>
            <a:ln w="28575">
              <a:solidFill>
                <a:srgbClr val="CC00CC"/>
              </a:solidFill>
            </a:ln>
          </p:spPr>
        </p:pic>
        <p:sp>
          <p:nvSpPr>
            <p:cNvPr id="9" name="Rounded Rectangle 8"/>
            <p:cNvSpPr/>
            <p:nvPr/>
          </p:nvSpPr>
          <p:spPr>
            <a:xfrm>
              <a:off x="395536" y="4725144"/>
              <a:ext cx="3312368" cy="648072"/>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Where was she born?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2" name="Rounded Rectangle 11"/>
          <p:cNvSpPr/>
          <p:nvPr/>
        </p:nvSpPr>
        <p:spPr>
          <a:xfrm>
            <a:off x="1259632" y="5301208"/>
            <a:ext cx="2016224" cy="1224136"/>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awards did she receive?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13" name="Picture 4" descr="http://cdn.dipity.com/uploads/events/950f682660cde08ca36a2c1b44eb92ad_1M.png"/>
          <p:cNvPicPr>
            <a:picLocks noChangeAspect="1" noChangeArrowheads="1"/>
          </p:cNvPicPr>
          <p:nvPr/>
        </p:nvPicPr>
        <p:blipFill>
          <a:blip r:embed="rId3" cstate="print"/>
          <a:srcRect/>
          <a:stretch>
            <a:fillRect/>
          </a:stretch>
        </p:blipFill>
        <p:spPr bwMode="auto">
          <a:xfrm>
            <a:off x="3203848" y="4869160"/>
            <a:ext cx="1728191" cy="1728192"/>
          </a:xfrm>
          <a:prstGeom prst="rect">
            <a:avLst/>
          </a:prstGeom>
          <a:ln w="28575" cap="sq">
            <a:solidFill>
              <a:schemeClr val="tx1">
                <a:lumMod val="75000"/>
                <a:lumOff val="25000"/>
              </a:schemeClr>
            </a:solidFill>
            <a:prstDash val="solid"/>
            <a:miter lim="800000"/>
          </a:ln>
          <a:effectLst>
            <a:outerShdw blurRad="50800" dist="38100" dir="2700000" algn="tl" rotWithShape="0">
              <a:srgbClr val="000000">
                <a:alpha val="43000"/>
              </a:srgbClr>
            </a:outerShdw>
          </a:effectLst>
        </p:spPr>
      </p:pic>
      <p:grpSp>
        <p:nvGrpSpPr>
          <p:cNvPr id="16" name="Group 15"/>
          <p:cNvGrpSpPr/>
          <p:nvPr/>
        </p:nvGrpSpPr>
        <p:grpSpPr>
          <a:xfrm>
            <a:off x="4716016" y="764704"/>
            <a:ext cx="4032448" cy="1735217"/>
            <a:chOff x="4716016" y="764704"/>
            <a:chExt cx="4032448" cy="1735217"/>
          </a:xfrm>
        </p:grpSpPr>
        <p:sp>
          <p:nvSpPr>
            <p:cNvPr id="8" name="Rounded Rectangle 7"/>
            <p:cNvSpPr/>
            <p:nvPr/>
          </p:nvSpPr>
          <p:spPr>
            <a:xfrm>
              <a:off x="4716016" y="1340768"/>
              <a:ext cx="2304256" cy="1080120"/>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was her husband’s name?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14" name="Picture 2" descr="http://1.bp.blogspot.com/-_dpkOxvf0Ms/UFi1lmiZxcI/AAAAAAAAEWI/YPH7RbuIKcE/s1600/Curies.jpg"/>
            <p:cNvPicPr>
              <a:picLocks noChangeAspect="1" noChangeArrowheads="1"/>
            </p:cNvPicPr>
            <p:nvPr/>
          </p:nvPicPr>
          <p:blipFill>
            <a:blip r:embed="rId4" cstate="print"/>
            <a:srcRect l="35714" t="11011" r="5714" b="19255"/>
            <a:stretch>
              <a:fillRect/>
            </a:stretch>
          </p:blipFill>
          <p:spPr bwMode="auto">
            <a:xfrm>
              <a:off x="6876256" y="764704"/>
              <a:ext cx="1872208" cy="17352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grpSp>
        <p:nvGrpSpPr>
          <p:cNvPr id="17" name="Group 16"/>
          <p:cNvGrpSpPr/>
          <p:nvPr/>
        </p:nvGrpSpPr>
        <p:grpSpPr>
          <a:xfrm>
            <a:off x="5220072" y="2894973"/>
            <a:ext cx="3456384" cy="3702379"/>
            <a:chOff x="5220072" y="2894973"/>
            <a:chExt cx="3456384" cy="3702379"/>
          </a:xfrm>
        </p:grpSpPr>
        <p:pic>
          <p:nvPicPr>
            <p:cNvPr id="15" name="Picture 2" descr="https://encrypted-tbn0.gstatic.com/images?q=tbn:ANd9GcSR0UObDOXhFib01tDybRDy-s175PcWa6n9uDkk4sJ_sqs7T65B"/>
            <p:cNvPicPr>
              <a:picLocks noChangeAspect="1" noChangeArrowheads="1"/>
            </p:cNvPicPr>
            <p:nvPr/>
          </p:nvPicPr>
          <p:blipFill>
            <a:blip r:embed="rId5" cstate="print"/>
            <a:srcRect/>
            <a:stretch>
              <a:fillRect/>
            </a:stretch>
          </p:blipFill>
          <p:spPr bwMode="auto">
            <a:xfrm>
              <a:off x="6804248" y="2894973"/>
              <a:ext cx="1728192" cy="25502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ound Diagonal Corner Rectangle 10"/>
            <p:cNvSpPr/>
            <p:nvPr/>
          </p:nvSpPr>
          <p:spPr>
            <a:xfrm>
              <a:off x="5220072" y="5373216"/>
              <a:ext cx="3456384" cy="1224136"/>
            </a:xfrm>
            <a:prstGeom prst="round2DiagRect">
              <a:avLst>
                <a:gd name="adj1" fmla="val 50000"/>
                <a:gd name="adj2" fmla="val 0"/>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discovery did Marie make about the X-Ray machine?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www.amimckay.com/wp-content/uploads/2011/10/New-York-Infirmary-and-Womens-Medical-College.jpg"/>
          <p:cNvPicPr>
            <a:picLocks noChangeAspect="1" noChangeArrowheads="1"/>
          </p:cNvPicPr>
          <p:nvPr/>
        </p:nvPicPr>
        <p:blipFill>
          <a:blip r:embed="rId2" cstate="print"/>
          <a:srcRect l="5517" t="4286" r="5076" b="19143"/>
          <a:stretch>
            <a:fillRect/>
          </a:stretch>
        </p:blipFill>
        <p:spPr bwMode="auto">
          <a:xfrm>
            <a:off x="4139952" y="4725144"/>
            <a:ext cx="2153811" cy="1800200"/>
          </a:xfrm>
          <a:prstGeom prst="rect">
            <a:avLst/>
          </a:prstGeom>
          <a:noFill/>
          <a:ln w="38100">
            <a:solidFill>
              <a:schemeClr val="tx1">
                <a:lumMod val="75000"/>
                <a:lumOff val="25000"/>
              </a:schemeClr>
            </a:solidFill>
          </a:ln>
        </p:spPr>
      </p:pic>
      <p:pic>
        <p:nvPicPr>
          <p:cNvPr id="13" name="Picture 2" descr="https://encrypted-tbn1.gstatic.com/images?q=tbn:ANd9GcQXb91-ca8Rn1e7b9q_vU2DOYc2LWo4-LZh_7WixL3hCH5YIiXe"/>
          <p:cNvPicPr>
            <a:picLocks noChangeAspect="1" noChangeArrowheads="1"/>
          </p:cNvPicPr>
          <p:nvPr/>
        </p:nvPicPr>
        <p:blipFill>
          <a:blip r:embed="rId3" cstate="print"/>
          <a:srcRect/>
          <a:stretch>
            <a:fillRect/>
          </a:stretch>
        </p:blipFill>
        <p:spPr bwMode="auto">
          <a:xfrm>
            <a:off x="6012160" y="1268760"/>
            <a:ext cx="2770974" cy="1968850"/>
          </a:xfrm>
          <a:prstGeom prst="rect">
            <a:avLst/>
          </a:prstGeom>
          <a:noFill/>
          <a:ln w="57150">
            <a:solidFill>
              <a:schemeClr val="tx1">
                <a:lumMod val="75000"/>
                <a:lumOff val="25000"/>
              </a:schemeClr>
            </a:solidFill>
          </a:ln>
        </p:spPr>
      </p:pic>
      <p:sp>
        <p:nvSpPr>
          <p:cNvPr id="3" name="Down Ribbon 2"/>
          <p:cNvSpPr/>
          <p:nvPr/>
        </p:nvSpPr>
        <p:spPr>
          <a:xfrm>
            <a:off x="1907704" y="188640"/>
            <a:ext cx="4752528" cy="864096"/>
          </a:xfrm>
          <a:prstGeom prst="ribbon">
            <a:avLst>
              <a:gd name="adj1" fmla="val 8745"/>
              <a:gd name="adj2" fmla="val 75000"/>
            </a:avLst>
          </a:prstGeom>
          <a:solidFill>
            <a:srgbClr val="00CC99"/>
          </a:solidFill>
          <a:ln w="381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a:t>
            </a:r>
            <a:endPar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
        <p:nvSpPr>
          <p:cNvPr id="7" name="Plaque 6"/>
          <p:cNvSpPr/>
          <p:nvPr/>
        </p:nvSpPr>
        <p:spPr>
          <a:xfrm>
            <a:off x="3635896" y="1268760"/>
            <a:ext cx="2520280" cy="1872208"/>
          </a:xfrm>
          <a:prstGeom prst="plaque">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Why was she eventually accepted into a medical college?</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sp>
        <p:nvSpPr>
          <p:cNvPr id="8" name="Rounded Rectangle 7"/>
          <p:cNvSpPr/>
          <p:nvPr/>
        </p:nvSpPr>
        <p:spPr>
          <a:xfrm>
            <a:off x="6372200" y="4653136"/>
            <a:ext cx="2592288" cy="1944216"/>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two institutions did she and her sister set up in New York?</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sp>
        <p:nvSpPr>
          <p:cNvPr id="9" name="Horizontal Scroll 8"/>
          <p:cNvSpPr/>
          <p:nvPr/>
        </p:nvSpPr>
        <p:spPr>
          <a:xfrm>
            <a:off x="3923928" y="3429000"/>
            <a:ext cx="4248472" cy="1080120"/>
          </a:xfrm>
          <a:prstGeom prst="horizontalScroll">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Why didn’t Elizabeth </a:t>
            </a:r>
          </a:p>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become a surgeon?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oup 9"/>
          <p:cNvGrpSpPr/>
          <p:nvPr/>
        </p:nvGrpSpPr>
        <p:grpSpPr>
          <a:xfrm>
            <a:off x="251520" y="1196752"/>
            <a:ext cx="3096344" cy="3744416"/>
            <a:chOff x="395536" y="1340768"/>
            <a:chExt cx="3096344" cy="3744416"/>
          </a:xfrm>
        </p:grpSpPr>
        <p:pic>
          <p:nvPicPr>
            <p:cNvPr id="11" name="Picture 2" descr="http://www.worldatlasbook.com/images/maps/europe-map-colour-printable.jpg"/>
            <p:cNvPicPr>
              <a:picLocks noChangeAspect="1" noChangeArrowheads="1"/>
            </p:cNvPicPr>
            <p:nvPr/>
          </p:nvPicPr>
          <p:blipFill>
            <a:blip r:embed="rId4" cstate="print"/>
            <a:srcRect l="17014" t="28352" r="22021" b="7069"/>
            <a:stretch>
              <a:fillRect/>
            </a:stretch>
          </p:blipFill>
          <p:spPr bwMode="auto">
            <a:xfrm>
              <a:off x="395536" y="1340768"/>
              <a:ext cx="3096344" cy="2952328"/>
            </a:xfrm>
            <a:prstGeom prst="rect">
              <a:avLst/>
            </a:prstGeom>
            <a:noFill/>
            <a:ln w="28575">
              <a:solidFill>
                <a:srgbClr val="CC00CC"/>
              </a:solidFill>
            </a:ln>
          </p:spPr>
        </p:pic>
        <p:sp>
          <p:nvSpPr>
            <p:cNvPr id="12" name="Rounded Rectangle 11"/>
            <p:cNvSpPr/>
            <p:nvPr/>
          </p:nvSpPr>
          <p:spPr>
            <a:xfrm>
              <a:off x="395536" y="4293096"/>
              <a:ext cx="3096344" cy="792088"/>
            </a:xfrm>
            <a:prstGeom prst="roundRect">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Pinpoint where Elizabeth was born!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5" name="Double Wave 14"/>
          <p:cNvSpPr/>
          <p:nvPr/>
        </p:nvSpPr>
        <p:spPr>
          <a:xfrm>
            <a:off x="467544" y="5085184"/>
            <a:ext cx="3168352" cy="1512168"/>
          </a:xfrm>
          <a:prstGeom prst="doubleWave">
            <a:avLst/>
          </a:prstGeom>
          <a:solidFill>
            <a:srgbClr val="FFFF99"/>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Why was Elizabeth’s work important for other women?!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timenewsfeed.files.wordpress.com/2010/08/42-249399431.jpg?w=360&amp;h=240&amp;crop=1"/>
          <p:cNvPicPr>
            <a:picLocks noChangeAspect="1" noChangeArrowheads="1"/>
          </p:cNvPicPr>
          <p:nvPr/>
        </p:nvPicPr>
        <p:blipFill>
          <a:blip r:embed="rId2" cstate="print"/>
          <a:srcRect l="11206" r="19318"/>
          <a:stretch>
            <a:fillRect/>
          </a:stretch>
        </p:blipFill>
        <p:spPr bwMode="auto">
          <a:xfrm>
            <a:off x="179512" y="5157192"/>
            <a:ext cx="1440159" cy="1381925"/>
          </a:xfrm>
          <a:prstGeom prst="rect">
            <a:avLst/>
          </a:prstGeom>
          <a:noFill/>
          <a:ln w="38100">
            <a:solidFill>
              <a:schemeClr val="tx1">
                <a:lumMod val="50000"/>
                <a:lumOff val="50000"/>
              </a:schemeClr>
            </a:solidFill>
          </a:ln>
        </p:spPr>
      </p:pic>
      <p:sp>
        <p:nvSpPr>
          <p:cNvPr id="16" name="Rectangle 15"/>
          <p:cNvSpPr/>
          <p:nvPr/>
        </p:nvSpPr>
        <p:spPr>
          <a:xfrm>
            <a:off x="1331640" y="116632"/>
            <a:ext cx="6552728" cy="93610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r>
              <a:rPr lang="en-IE" sz="4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What belongs to Who??</a:t>
            </a:r>
            <a:endParaRPr lang="en-IE" sz="44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pic>
        <p:nvPicPr>
          <p:cNvPr id="4" name="Picture 4" descr="http://cdn.dipity.com/uploads/events/950f682660cde08ca36a2c1b44eb92ad_1M.png"/>
          <p:cNvPicPr>
            <a:picLocks noChangeAspect="1" noChangeArrowheads="1"/>
          </p:cNvPicPr>
          <p:nvPr/>
        </p:nvPicPr>
        <p:blipFill>
          <a:blip r:embed="rId3" cstate="print"/>
          <a:srcRect/>
          <a:stretch>
            <a:fillRect/>
          </a:stretch>
        </p:blipFill>
        <p:spPr bwMode="auto">
          <a:xfrm>
            <a:off x="5940152" y="4869160"/>
            <a:ext cx="1800198" cy="1800199"/>
          </a:xfrm>
          <a:prstGeom prst="rect">
            <a:avLst/>
          </a:prstGeom>
          <a:ln w="38100" cap="sq">
            <a:solidFill>
              <a:schemeClr val="tx1">
                <a:lumMod val="50000"/>
                <a:lumOff val="50000"/>
              </a:schemeClr>
            </a:solidFill>
            <a:prstDash val="solid"/>
            <a:miter lim="800000"/>
          </a:ln>
          <a:effectLst>
            <a:outerShdw blurRad="50800" dist="38100" dir="2700000" algn="tl" rotWithShape="0">
              <a:srgbClr val="000000">
                <a:alpha val="43000"/>
              </a:srgbClr>
            </a:outerShdw>
          </a:effectLst>
        </p:spPr>
      </p:pic>
      <p:pic>
        <p:nvPicPr>
          <p:cNvPr id="6" name="Picture 6" descr="https://encrypted-tbn1.gstatic.com/images?q=tbn:ANd9GcQwTT-y4dTjfYpbsCoDZHvJ6I8m9fmH8IwomxAHb4Yd_CGsIhVq"/>
          <p:cNvPicPr>
            <a:picLocks noChangeAspect="1" noChangeArrowheads="1"/>
          </p:cNvPicPr>
          <p:nvPr/>
        </p:nvPicPr>
        <p:blipFill>
          <a:blip r:embed="rId4" cstate="print"/>
          <a:srcRect/>
          <a:stretch>
            <a:fillRect/>
          </a:stretch>
        </p:blipFill>
        <p:spPr bwMode="auto">
          <a:xfrm>
            <a:off x="7020272" y="3861048"/>
            <a:ext cx="1927445" cy="1445585"/>
          </a:xfrm>
          <a:prstGeom prst="rect">
            <a:avLst/>
          </a:prstGeom>
          <a:noFill/>
          <a:ln w="38100">
            <a:solidFill>
              <a:schemeClr val="tx1">
                <a:lumMod val="50000"/>
                <a:lumOff val="50000"/>
              </a:schemeClr>
            </a:solidFill>
          </a:ln>
        </p:spPr>
      </p:pic>
      <p:grpSp>
        <p:nvGrpSpPr>
          <p:cNvPr id="20" name="Group 19"/>
          <p:cNvGrpSpPr/>
          <p:nvPr/>
        </p:nvGrpSpPr>
        <p:grpSpPr>
          <a:xfrm>
            <a:off x="1043608" y="1268760"/>
            <a:ext cx="1872208" cy="2448272"/>
            <a:chOff x="395536" y="1196752"/>
            <a:chExt cx="1872208" cy="2448272"/>
          </a:xfrm>
        </p:grpSpPr>
        <p:sp>
          <p:nvSpPr>
            <p:cNvPr id="2" name="Rectangle 1"/>
            <p:cNvSpPr/>
            <p:nvPr/>
          </p:nvSpPr>
          <p:spPr>
            <a:xfrm>
              <a:off x="611560" y="1556792"/>
              <a:ext cx="1514790" cy="461665"/>
            </a:xfrm>
            <a:prstGeom prst="rect">
              <a:avLst/>
            </a:prstGeom>
            <a:ln>
              <a:noFill/>
            </a:ln>
          </p:spPr>
          <p:txBody>
            <a:bodyPr wrap="square">
              <a:spAutoFit/>
            </a:bodyPr>
            <a:lstStyle/>
            <a:p>
              <a:r>
                <a:rPr lang="en-IE" sz="2400" dirty="0" smtClean="0">
                  <a:latin typeface="Comic Sans MS" pitchFamily="66" charset="0"/>
                </a:rPr>
                <a:t> </a:t>
              </a:r>
              <a:endParaRPr lang="en-IE" sz="2400" dirty="0"/>
            </a:p>
          </p:txBody>
        </p:sp>
        <p:pic>
          <p:nvPicPr>
            <p:cNvPr id="7" name="Picture 8" descr="http://upload.wikimedia.org/wikipedia/commons/4/40/Florence_Nightingale_1920_reproduction.jpg"/>
            <p:cNvPicPr>
              <a:picLocks noChangeAspect="1" noChangeArrowheads="1"/>
            </p:cNvPicPr>
            <p:nvPr/>
          </p:nvPicPr>
          <p:blipFill>
            <a:blip r:embed="rId5" cstate="print"/>
            <a:srcRect t="6279" b="21663"/>
            <a:stretch>
              <a:fillRect/>
            </a:stretch>
          </p:blipFill>
          <p:spPr bwMode="auto">
            <a:xfrm>
              <a:off x="395536" y="1196752"/>
              <a:ext cx="1872000" cy="2125793"/>
            </a:xfrm>
            <a:prstGeom prst="rect">
              <a:avLst/>
            </a:prstGeom>
            <a:noFill/>
          </p:spPr>
        </p:pic>
        <p:sp>
          <p:nvSpPr>
            <p:cNvPr id="8" name="Rectangle 7"/>
            <p:cNvSpPr/>
            <p:nvPr/>
          </p:nvSpPr>
          <p:spPr>
            <a:xfrm>
              <a:off x="395536" y="2852936"/>
              <a:ext cx="1872208" cy="7920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Nightingale</a:t>
              </a:r>
              <a:endParaRPr lang="en-IE" dirty="0">
                <a:latin typeface="Segoe UI" panose="020B0502040204020203" pitchFamily="34" charset="0"/>
                <a:ea typeface="Segoe UI" panose="020B0502040204020203" pitchFamily="34" charset="0"/>
                <a:cs typeface="Segoe UI" panose="020B0502040204020203" pitchFamily="34" charset="0"/>
              </a:endParaRPr>
            </a:p>
          </p:txBody>
        </p:sp>
      </p:grpSp>
      <p:grpSp>
        <p:nvGrpSpPr>
          <p:cNvPr id="22" name="Group 21"/>
          <p:cNvGrpSpPr/>
          <p:nvPr/>
        </p:nvGrpSpPr>
        <p:grpSpPr>
          <a:xfrm>
            <a:off x="3635896" y="1268760"/>
            <a:ext cx="1944216" cy="2664296"/>
            <a:chOff x="5076055" y="1124744"/>
            <a:chExt cx="1728193" cy="2520280"/>
          </a:xfrm>
        </p:grpSpPr>
        <p:pic>
          <p:nvPicPr>
            <p:cNvPr id="19" name="Picture 2" descr="http://1.bp.blogspot.com/_v7OrYchNJRQ/THg6xzPXZPI/AAAAAAAABHs/rycOhRYThPM/s1600/elizabeth-blackwell.jpg"/>
            <p:cNvPicPr>
              <a:picLocks noChangeAspect="1" noChangeArrowheads="1"/>
            </p:cNvPicPr>
            <p:nvPr/>
          </p:nvPicPr>
          <p:blipFill>
            <a:blip r:embed="rId6" cstate="print"/>
            <a:srcRect b="12305"/>
            <a:stretch>
              <a:fillRect/>
            </a:stretch>
          </p:blipFill>
          <p:spPr bwMode="auto">
            <a:xfrm>
              <a:off x="5076055" y="1124744"/>
              <a:ext cx="1728000" cy="2189835"/>
            </a:xfrm>
            <a:prstGeom prst="rect">
              <a:avLst/>
            </a:prstGeom>
            <a:noFill/>
            <a:ln w="57150">
              <a:noFill/>
            </a:ln>
          </p:spPr>
        </p:pic>
        <p:sp>
          <p:nvSpPr>
            <p:cNvPr id="11" name="Rectangle 10"/>
            <p:cNvSpPr/>
            <p:nvPr/>
          </p:nvSpPr>
          <p:spPr>
            <a:xfrm>
              <a:off x="5076056" y="2852936"/>
              <a:ext cx="1728192" cy="7920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Elizabeth Blackwell</a:t>
              </a:r>
              <a:endParaRPr lang="en-IE" dirty="0">
                <a:latin typeface="Segoe UI" panose="020B0502040204020203" pitchFamily="34" charset="0"/>
                <a:ea typeface="Segoe UI" panose="020B0502040204020203" pitchFamily="34" charset="0"/>
                <a:cs typeface="Segoe UI" panose="020B0502040204020203" pitchFamily="34" charset="0"/>
              </a:endParaRPr>
            </a:p>
          </p:txBody>
        </p:sp>
      </p:grpSp>
      <p:grpSp>
        <p:nvGrpSpPr>
          <p:cNvPr id="21" name="Group 20"/>
          <p:cNvGrpSpPr/>
          <p:nvPr/>
        </p:nvGrpSpPr>
        <p:grpSpPr>
          <a:xfrm>
            <a:off x="6228184" y="1252394"/>
            <a:ext cx="1944216" cy="2392630"/>
            <a:chOff x="2555776" y="1252394"/>
            <a:chExt cx="1944216" cy="2392630"/>
          </a:xfrm>
        </p:grpSpPr>
        <p:pic>
          <p:nvPicPr>
            <p:cNvPr id="10" name="Picture 2" descr="https://encrypted-tbn2.gstatic.com/images?q=tbn:ANd9GcQrpFLY3Wfx1eGNacP6zf9nA86wYuqcCL_N1BHmPlE7N1YacBKM"/>
            <p:cNvPicPr>
              <a:picLocks noChangeAspect="1" noChangeArrowheads="1"/>
            </p:cNvPicPr>
            <p:nvPr/>
          </p:nvPicPr>
          <p:blipFill>
            <a:blip r:embed="rId7" cstate="print"/>
            <a:srcRect t="6239" b="9527"/>
            <a:stretch>
              <a:fillRect/>
            </a:stretch>
          </p:blipFill>
          <p:spPr bwMode="auto">
            <a:xfrm>
              <a:off x="2555776" y="1252394"/>
              <a:ext cx="1944216" cy="2386082"/>
            </a:xfrm>
            <a:prstGeom prst="rect">
              <a:avLst/>
            </a:prstGeom>
            <a:noFill/>
          </p:spPr>
        </p:pic>
        <p:sp>
          <p:nvSpPr>
            <p:cNvPr id="13" name="Rectangle 12"/>
            <p:cNvSpPr/>
            <p:nvPr/>
          </p:nvSpPr>
          <p:spPr>
            <a:xfrm>
              <a:off x="2555776" y="3068960"/>
              <a:ext cx="1944216" cy="5760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Marie Curie</a:t>
              </a:r>
              <a:endParaRPr lang="en-IE" dirty="0">
                <a:latin typeface="Segoe UI" panose="020B0502040204020203" pitchFamily="34" charset="0"/>
                <a:ea typeface="Segoe UI" panose="020B0502040204020203" pitchFamily="34" charset="0"/>
                <a:cs typeface="Segoe UI" panose="020B0502040204020203" pitchFamily="34" charset="0"/>
              </a:endParaRPr>
            </a:p>
          </p:txBody>
        </p:sp>
      </p:grpSp>
      <p:pic>
        <p:nvPicPr>
          <p:cNvPr id="23" name="Picture 2" descr="http://www.feministsforlife.org/email%20images/blackwelldiploma.jpg"/>
          <p:cNvPicPr>
            <a:picLocks noChangeAspect="1" noChangeArrowheads="1"/>
          </p:cNvPicPr>
          <p:nvPr/>
        </p:nvPicPr>
        <p:blipFill>
          <a:blip r:embed="rId8" cstate="print"/>
          <a:srcRect/>
          <a:stretch>
            <a:fillRect/>
          </a:stretch>
        </p:blipFill>
        <p:spPr bwMode="auto">
          <a:xfrm>
            <a:off x="1259632" y="3933056"/>
            <a:ext cx="2091780" cy="1582780"/>
          </a:xfrm>
          <a:prstGeom prst="rect">
            <a:avLst/>
          </a:prstGeom>
          <a:noFill/>
          <a:ln w="38100">
            <a:solidFill>
              <a:schemeClr val="tx1">
                <a:lumMod val="50000"/>
                <a:lumOff val="50000"/>
              </a:schemeClr>
            </a:solidFill>
          </a:ln>
        </p:spPr>
      </p:pic>
      <p:pic>
        <p:nvPicPr>
          <p:cNvPr id="5" name="Picture 4" descr="http://i.ytimg.com/vi/_MVQkyuCY7k/0.jpg"/>
          <p:cNvPicPr>
            <a:picLocks noChangeAspect="1" noChangeArrowheads="1"/>
          </p:cNvPicPr>
          <p:nvPr/>
        </p:nvPicPr>
        <p:blipFill>
          <a:blip r:embed="rId9" cstate="print"/>
          <a:srcRect t="16328" b="16545"/>
          <a:stretch>
            <a:fillRect/>
          </a:stretch>
        </p:blipFill>
        <p:spPr bwMode="auto">
          <a:xfrm>
            <a:off x="1979712" y="5229200"/>
            <a:ext cx="2732842" cy="1375848"/>
          </a:xfrm>
          <a:prstGeom prst="rect">
            <a:avLst/>
          </a:prstGeom>
          <a:ln w="38100" cap="sq">
            <a:solidFill>
              <a:schemeClr val="tx1">
                <a:lumMod val="50000"/>
                <a:lumOff val="50000"/>
              </a:schemeClr>
            </a:solidFill>
            <a:prstDash val="solid"/>
            <a:miter lim="800000"/>
          </a:ln>
          <a:effectLst>
            <a:outerShdw blurRad="50800" dist="38100" dir="2700000" algn="tl" rotWithShape="0">
              <a:srgbClr val="000000">
                <a:alpha val="43000"/>
              </a:srgbClr>
            </a:outerShdw>
          </a:effectLst>
        </p:spPr>
      </p:pic>
      <p:pic>
        <p:nvPicPr>
          <p:cNvPr id="15" name="Picture 2" descr="Elizabeth Blackwell Award Medal "/>
          <p:cNvPicPr>
            <a:picLocks noChangeAspect="1" noChangeArrowheads="1"/>
          </p:cNvPicPr>
          <p:nvPr/>
        </p:nvPicPr>
        <p:blipFill>
          <a:blip r:embed="rId10" cstate="print"/>
          <a:srcRect/>
          <a:stretch>
            <a:fillRect/>
          </a:stretch>
        </p:blipFill>
        <p:spPr bwMode="auto">
          <a:xfrm>
            <a:off x="4499992" y="4221088"/>
            <a:ext cx="1440160" cy="1634582"/>
          </a:xfrm>
          <a:prstGeom prst="rect">
            <a:avLst/>
          </a:prstGeom>
          <a:ln w="38100" cap="sq">
            <a:solidFill>
              <a:schemeClr val="tx1">
                <a:lumMod val="50000"/>
                <a:lumOff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orizontal Scroll 2"/>
          <p:cNvSpPr/>
          <p:nvPr/>
        </p:nvSpPr>
        <p:spPr>
          <a:xfrm>
            <a:off x="251520" y="260648"/>
            <a:ext cx="4104456" cy="1008112"/>
          </a:xfrm>
          <a:prstGeom prst="horizontalScroll">
            <a:avLst/>
          </a:prstGeom>
          <a:ln w="38100">
            <a:solidFill>
              <a:srgbClr val="92D050"/>
            </a:solidFill>
          </a:ln>
        </p:spPr>
        <p:style>
          <a:lnRef idx="1">
            <a:schemeClr val="accent3"/>
          </a:lnRef>
          <a:fillRef idx="2">
            <a:schemeClr val="accent3"/>
          </a:fillRef>
          <a:effectRef idx="1">
            <a:schemeClr val="accent3"/>
          </a:effectRef>
          <a:fontRef idx="minor">
            <a:schemeClr val="dk1"/>
          </a:fontRef>
        </p:style>
        <p:txBody>
          <a:bodyPr rtlCol="0" anchor="ctr"/>
          <a:lstStyle/>
          <a:p>
            <a:pPr lvl="0"/>
            <a:r>
              <a:rPr lang="en-IE" sz="33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Tricky Questions!!! </a:t>
            </a:r>
            <a:endParaRPr lang="en-IE" sz="3300" dirty="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9" name="Group 8"/>
          <p:cNvGrpSpPr/>
          <p:nvPr/>
        </p:nvGrpSpPr>
        <p:grpSpPr>
          <a:xfrm>
            <a:off x="4427984" y="404664"/>
            <a:ext cx="3024336" cy="2844316"/>
            <a:chOff x="5004048" y="584684"/>
            <a:chExt cx="3024336" cy="2844316"/>
          </a:xfrm>
        </p:grpSpPr>
        <p:pic>
          <p:nvPicPr>
            <p:cNvPr id="4" name="Picture 6" descr="https://encrypted-tbn1.gstatic.com/images?q=tbn:ANd9GcQwTT-y4dTjfYpbsCoDZHvJ6I8m9fmH8IwomxAHb4Yd_CGsIhVq"/>
            <p:cNvPicPr>
              <a:picLocks noChangeAspect="1" noChangeArrowheads="1"/>
            </p:cNvPicPr>
            <p:nvPr/>
          </p:nvPicPr>
          <p:blipFill>
            <a:blip r:embed="rId2" cstate="print"/>
            <a:srcRect/>
            <a:stretch>
              <a:fillRect/>
            </a:stretch>
          </p:blipFill>
          <p:spPr bwMode="auto">
            <a:xfrm>
              <a:off x="5247862" y="584684"/>
              <a:ext cx="2492490" cy="1869369"/>
            </a:xfrm>
            <a:prstGeom prst="rect">
              <a:avLst/>
            </a:prstGeom>
            <a:noFill/>
            <a:ln>
              <a:solidFill>
                <a:schemeClr val="tx1"/>
              </a:solidFill>
            </a:ln>
          </p:spPr>
        </p:pic>
        <p:sp>
          <p:nvSpPr>
            <p:cNvPr id="6" name="Rounded Rectangle 5"/>
            <p:cNvSpPr/>
            <p:nvPr/>
          </p:nvSpPr>
          <p:spPr>
            <a:xfrm>
              <a:off x="5004048" y="2420888"/>
              <a:ext cx="3024336" cy="1008112"/>
            </a:xfrm>
            <a:prstGeom prst="roundRect">
              <a:avLst/>
            </a:prstGeom>
            <a:solidFill>
              <a:srgbClr val="CC66FF"/>
            </a:solidFill>
            <a:ln w="3810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Can you remember the tortoise’s name?</a:t>
              </a:r>
              <a:endParaRPr lang="en-IE" sz="22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grpSp>
      <p:grpSp>
        <p:nvGrpSpPr>
          <p:cNvPr id="12" name="Group 11"/>
          <p:cNvGrpSpPr/>
          <p:nvPr/>
        </p:nvGrpSpPr>
        <p:grpSpPr>
          <a:xfrm>
            <a:off x="5652120" y="3501008"/>
            <a:ext cx="3024336" cy="3143458"/>
            <a:chOff x="971600" y="2085742"/>
            <a:chExt cx="3024336" cy="3143458"/>
          </a:xfrm>
        </p:grpSpPr>
        <p:pic>
          <p:nvPicPr>
            <p:cNvPr id="10" name="Picture 2" descr="https://encrypted-tbn0.gstatic.com/images?q=tbn:ANd9GcRprRTyThm-49GvP9TjZbJdsrLFXxyN0clc2y1yDAqY7d7-0yOVIA"/>
            <p:cNvPicPr>
              <a:picLocks noChangeAspect="1" noChangeArrowheads="1"/>
            </p:cNvPicPr>
            <p:nvPr/>
          </p:nvPicPr>
          <p:blipFill>
            <a:blip r:embed="rId3" cstate="print"/>
            <a:srcRect t="5388"/>
            <a:stretch>
              <a:fillRect/>
            </a:stretch>
          </p:blipFill>
          <p:spPr bwMode="auto">
            <a:xfrm>
              <a:off x="1403648" y="2085742"/>
              <a:ext cx="2051720" cy="2288157"/>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8" name="Rounded Rectangle 7"/>
            <p:cNvSpPr/>
            <p:nvPr/>
          </p:nvSpPr>
          <p:spPr>
            <a:xfrm>
              <a:off x="971600" y="4221088"/>
              <a:ext cx="3024336" cy="1008112"/>
            </a:xfrm>
            <a:prstGeom prst="roundRect">
              <a:avLst/>
            </a:prstGeom>
            <a:solidFill>
              <a:srgbClr val="CC66FF"/>
            </a:solidFill>
            <a:ln w="3810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schemeClr val="bg1"/>
                  </a:solidFill>
                  <a:latin typeface="Comic Sans MS" pitchFamily="66" charset="0"/>
                </a:rPr>
                <a:t>Can you guess what the bump is?</a:t>
              </a:r>
              <a:endParaRPr lang="en-IE" sz="2200" dirty="0">
                <a:solidFill>
                  <a:schemeClr val="bg1"/>
                </a:solidFill>
                <a:latin typeface="Comic Sans MS" pitchFamily="66" charset="0"/>
              </a:endParaRPr>
            </a:p>
          </p:txBody>
        </p:sp>
      </p:grpSp>
      <p:grpSp>
        <p:nvGrpSpPr>
          <p:cNvPr id="15" name="Group 14"/>
          <p:cNvGrpSpPr/>
          <p:nvPr/>
        </p:nvGrpSpPr>
        <p:grpSpPr>
          <a:xfrm>
            <a:off x="1619672" y="4365104"/>
            <a:ext cx="3240360" cy="2206156"/>
            <a:chOff x="5652120" y="4247180"/>
            <a:chExt cx="3240360" cy="2206156"/>
          </a:xfrm>
        </p:grpSpPr>
        <p:pic>
          <p:nvPicPr>
            <p:cNvPr id="13" name="Picture 2" descr="https://encrypted-tbn3.gstatic.com/images?q=tbn:ANd9GcSxyWewCSg6SdaCx5Peoy8KJJDE509IHxd6f-R7xcbVJ8Wksl1F1A"/>
            <p:cNvPicPr>
              <a:picLocks noChangeAspect="1" noChangeArrowheads="1"/>
            </p:cNvPicPr>
            <p:nvPr/>
          </p:nvPicPr>
          <p:blipFill>
            <a:blip r:embed="rId4" cstate="print"/>
            <a:srcRect l="17647" r="17647"/>
            <a:stretch>
              <a:fillRect/>
            </a:stretch>
          </p:blipFill>
          <p:spPr bwMode="auto">
            <a:xfrm rot="5400000">
              <a:off x="6660293" y="3455031"/>
              <a:ext cx="1198044" cy="2782342"/>
            </a:xfrm>
            <a:prstGeom prst="rect">
              <a:avLst/>
            </a:prstGeom>
            <a:noFill/>
            <a:ln w="28575">
              <a:solidFill>
                <a:schemeClr val="tx1">
                  <a:lumMod val="65000"/>
                  <a:lumOff val="35000"/>
                </a:schemeClr>
              </a:solidFill>
            </a:ln>
          </p:spPr>
        </p:pic>
        <p:sp>
          <p:nvSpPr>
            <p:cNvPr id="11" name="Rounded Rectangle 10"/>
            <p:cNvSpPr/>
            <p:nvPr/>
          </p:nvSpPr>
          <p:spPr>
            <a:xfrm>
              <a:off x="5652120" y="5445224"/>
              <a:ext cx="3240360" cy="1008112"/>
            </a:xfrm>
            <a:prstGeom prst="roundRect">
              <a:avLst/>
            </a:prstGeom>
            <a:solidFill>
              <a:srgbClr val="CC66FF"/>
            </a:solidFill>
            <a:ln w="3810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schemeClr val="bg1"/>
                  </a:solidFill>
                  <a:latin typeface="Comic Sans MS" pitchFamily="66" charset="0"/>
                </a:rPr>
                <a:t>Can you remember what this is used for?</a:t>
              </a:r>
              <a:endParaRPr lang="en-IE" sz="2200" dirty="0">
                <a:solidFill>
                  <a:schemeClr val="bg1"/>
                </a:solidFill>
                <a:latin typeface="Comic Sans MS" pitchFamily="66" charset="0"/>
              </a:endParaRPr>
            </a:p>
          </p:txBody>
        </p:sp>
      </p:grpSp>
      <p:grpSp>
        <p:nvGrpSpPr>
          <p:cNvPr id="17" name="Group 16"/>
          <p:cNvGrpSpPr/>
          <p:nvPr/>
        </p:nvGrpSpPr>
        <p:grpSpPr>
          <a:xfrm>
            <a:off x="395536" y="1412776"/>
            <a:ext cx="2736304" cy="2716862"/>
            <a:chOff x="2339752" y="3664466"/>
            <a:chExt cx="2736304" cy="2716862"/>
          </a:xfrm>
        </p:grpSpPr>
        <p:pic>
          <p:nvPicPr>
            <p:cNvPr id="16" name="Picture 2" descr="Elizabeth Blackwell Award Medal "/>
            <p:cNvPicPr>
              <a:picLocks noChangeAspect="1" noChangeArrowheads="1"/>
            </p:cNvPicPr>
            <p:nvPr/>
          </p:nvPicPr>
          <p:blipFill>
            <a:blip r:embed="rId5" cstate="print"/>
            <a:srcRect/>
            <a:stretch>
              <a:fillRect/>
            </a:stretch>
          </p:blipFill>
          <p:spPr bwMode="auto">
            <a:xfrm>
              <a:off x="2987824" y="3664466"/>
              <a:ext cx="1512168" cy="1716311"/>
            </a:xfrm>
            <a:prstGeom prst="rect">
              <a:avLst/>
            </a:prstGeom>
            <a:ln w="28575" cap="sq">
              <a:solidFill>
                <a:schemeClr val="tx1">
                  <a:lumMod val="65000"/>
                  <a:lumOff val="35000"/>
                </a:schemeClr>
              </a:solidFill>
              <a:prstDash val="solid"/>
              <a:miter lim="800000"/>
            </a:ln>
            <a:effectLst>
              <a:outerShdw blurRad="50800" dist="38100" dir="2700000" algn="tl" rotWithShape="0">
                <a:srgbClr val="000000">
                  <a:alpha val="43000"/>
                </a:srgbClr>
              </a:outerShdw>
            </a:effectLst>
          </p:spPr>
        </p:pic>
        <p:sp>
          <p:nvSpPr>
            <p:cNvPr id="14" name="Rounded Rectangle 13"/>
            <p:cNvSpPr/>
            <p:nvPr/>
          </p:nvSpPr>
          <p:spPr>
            <a:xfrm>
              <a:off x="2339752" y="5373216"/>
              <a:ext cx="2736304" cy="1008112"/>
            </a:xfrm>
            <a:prstGeom prst="roundRect">
              <a:avLst/>
            </a:prstGeom>
            <a:solidFill>
              <a:srgbClr val="CC66FF"/>
            </a:solidFill>
            <a:ln w="3810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Who is this medal awarded to?</a:t>
              </a:r>
              <a:endParaRPr lang="en-IE" sz="22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8276" y="635583"/>
            <a:ext cx="199361" cy="461665"/>
          </a:xfrm>
          <a:prstGeom prst="rect">
            <a:avLst/>
          </a:prstGeom>
          <a:ln w="9525">
            <a:solidFill>
              <a:schemeClr val="tx1"/>
            </a:solidFill>
          </a:ln>
        </p:spPr>
        <p:txBody>
          <a:bodyPr wrap="square">
            <a:spAutoFit/>
          </a:bodyPr>
          <a:lstStyle/>
          <a:p>
            <a:r>
              <a:rPr lang="en-IE" sz="2400" dirty="0" smtClean="0">
                <a:latin typeface="Comic Sans MS" pitchFamily="66" charset="0"/>
              </a:rPr>
              <a:t> </a:t>
            </a:r>
            <a:endParaRPr lang="en-IE" sz="2400" dirty="0"/>
          </a:p>
        </p:txBody>
      </p:sp>
      <p:sp>
        <p:nvSpPr>
          <p:cNvPr id="3" name="Vertical Scroll 2"/>
          <p:cNvSpPr/>
          <p:nvPr/>
        </p:nvSpPr>
        <p:spPr>
          <a:xfrm>
            <a:off x="323528" y="116632"/>
            <a:ext cx="3744416" cy="1368152"/>
          </a:xfrm>
          <a:prstGeom prst="verticalScroll">
            <a:avLst>
              <a:gd name="adj" fmla="val 15240"/>
            </a:avLst>
          </a:prstGeom>
          <a:solidFill>
            <a:srgbClr val="FFCCCC"/>
          </a:solidFill>
          <a:ln w="38100">
            <a:solidFill>
              <a:srgbClr val="00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0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Which is OLD, Which is NEW!?</a:t>
            </a:r>
            <a:endParaRPr lang="en-IE" sz="3000" dirty="0">
              <a:latin typeface="Segoe UI" panose="020B0502040204020203" pitchFamily="34" charset="0"/>
              <a:ea typeface="Segoe UI" panose="020B0502040204020203" pitchFamily="34" charset="0"/>
              <a:cs typeface="Segoe UI" panose="020B0502040204020203" pitchFamily="34" charset="0"/>
            </a:endParaRPr>
          </a:p>
        </p:txBody>
      </p:sp>
      <p:pic>
        <p:nvPicPr>
          <p:cNvPr id="5" name="Picture 2" descr="https://encrypted-tbn0.gstatic.com/images?q=tbn:ANd9GcSR0UObDOXhFib01tDybRDy-s175PcWa6n9uDkk4sJ_sqs7T65B"/>
          <p:cNvPicPr>
            <a:picLocks noChangeAspect="1" noChangeArrowheads="1"/>
          </p:cNvPicPr>
          <p:nvPr/>
        </p:nvPicPr>
        <p:blipFill>
          <a:blip r:embed="rId2" cstate="print"/>
          <a:srcRect/>
          <a:stretch>
            <a:fillRect/>
          </a:stretch>
        </p:blipFill>
        <p:spPr bwMode="auto">
          <a:xfrm>
            <a:off x="493129" y="3645024"/>
            <a:ext cx="1990639" cy="2937537"/>
          </a:xfrm>
          <a:prstGeom prst="rect">
            <a:avLst/>
          </a:prstGeom>
          <a:ln w="9525" cap="sq">
            <a:solidFill>
              <a:schemeClr val="tx1"/>
            </a:solidFill>
            <a:prstDash val="solid"/>
            <a:miter lim="800000"/>
          </a:ln>
          <a:effectLst>
            <a:outerShdw blurRad="50800" dist="38100" dir="2700000" algn="tl" rotWithShape="0">
              <a:srgbClr val="000000">
                <a:alpha val="43000"/>
              </a:srgbClr>
            </a:outerShdw>
          </a:effectLst>
        </p:spPr>
      </p:pic>
      <p:pic>
        <p:nvPicPr>
          <p:cNvPr id="7" name="Picture 4" descr="https://encrypted-tbn0.gstatic.com/images?q=tbn:ANd9GcTRHK2pcZmz2yxktNc1ePUqcP6obRXiLx7b6lr2vaDPswUKw5WT"/>
          <p:cNvPicPr>
            <a:picLocks noChangeAspect="1" noChangeArrowheads="1"/>
          </p:cNvPicPr>
          <p:nvPr/>
        </p:nvPicPr>
        <p:blipFill>
          <a:blip r:embed="rId3" cstate="print"/>
          <a:srcRect l="16875" r="15626"/>
          <a:stretch>
            <a:fillRect/>
          </a:stretch>
        </p:blipFill>
        <p:spPr bwMode="auto">
          <a:xfrm>
            <a:off x="6804248" y="3429000"/>
            <a:ext cx="2051720" cy="3039628"/>
          </a:xfrm>
          <a:prstGeom prst="rect">
            <a:avLst/>
          </a:prstGeom>
          <a:noFill/>
          <a:ln w="9525">
            <a:solidFill>
              <a:schemeClr val="tx1"/>
            </a:solidFill>
          </a:ln>
        </p:spPr>
      </p:pic>
      <p:pic>
        <p:nvPicPr>
          <p:cNvPr id="4098" name="Picture 2" descr="https://encrypted-tbn0.gstatic.com/images?q=tbn:ANd9GcQNKIPtb8oW2Sja12aflNIgtekuEwdoYkhK13f8MOvqrONUV_bv"/>
          <p:cNvPicPr>
            <a:picLocks noChangeAspect="1" noChangeArrowheads="1"/>
          </p:cNvPicPr>
          <p:nvPr/>
        </p:nvPicPr>
        <p:blipFill>
          <a:blip r:embed="rId4" cstate="print"/>
          <a:srcRect/>
          <a:stretch>
            <a:fillRect/>
          </a:stretch>
        </p:blipFill>
        <p:spPr bwMode="auto">
          <a:xfrm>
            <a:off x="5220072" y="332656"/>
            <a:ext cx="3384376" cy="2604383"/>
          </a:xfrm>
          <a:prstGeom prst="rect">
            <a:avLst/>
          </a:prstGeom>
          <a:noFill/>
          <a:ln w="9525">
            <a:solidFill>
              <a:schemeClr val="tx1"/>
            </a:solidFill>
          </a:ln>
        </p:spPr>
      </p:pic>
      <p:pic>
        <p:nvPicPr>
          <p:cNvPr id="4100" name="Picture 4" descr="https://encrypted-tbn3.gstatic.com/images?q=tbn:ANd9GcQJWC6al7383umP-Wg7CYL3hkyFTdipySQMxfMZk3Q_nwlCfBid4w"/>
          <p:cNvPicPr>
            <a:picLocks noChangeAspect="1" noChangeArrowheads="1"/>
          </p:cNvPicPr>
          <p:nvPr/>
        </p:nvPicPr>
        <p:blipFill>
          <a:blip r:embed="rId5" cstate="print"/>
          <a:srcRect/>
          <a:stretch>
            <a:fillRect/>
          </a:stretch>
        </p:blipFill>
        <p:spPr bwMode="auto">
          <a:xfrm>
            <a:off x="1115616" y="1628800"/>
            <a:ext cx="2592288" cy="1899692"/>
          </a:xfrm>
          <a:prstGeom prst="rect">
            <a:avLst/>
          </a:prstGeom>
          <a:noFill/>
          <a:ln w="9525">
            <a:solidFill>
              <a:schemeClr val="tx1"/>
            </a:solidFill>
          </a:ln>
        </p:spPr>
      </p:pic>
      <p:pic>
        <p:nvPicPr>
          <p:cNvPr id="4102" name="Picture 6" descr="https://encrypted-tbn0.gstatic.com/images?q=tbn:ANd9GcTBGV0_UPlLT-Js9bm9WupY0wx2gV0uRDce2u5e14qDEhTIdMDN"/>
          <p:cNvPicPr>
            <a:picLocks noChangeAspect="1" noChangeArrowheads="1"/>
          </p:cNvPicPr>
          <p:nvPr/>
        </p:nvPicPr>
        <p:blipFill>
          <a:blip r:embed="rId6" cstate="print"/>
          <a:srcRect l="8262" t="8217" r="13247" b="6871"/>
          <a:stretch>
            <a:fillRect/>
          </a:stretch>
        </p:blipFill>
        <p:spPr bwMode="auto">
          <a:xfrm>
            <a:off x="4499992" y="2492896"/>
            <a:ext cx="2088232" cy="3407115"/>
          </a:xfrm>
          <a:prstGeom prst="rect">
            <a:avLst/>
          </a:prstGeom>
          <a:noFill/>
          <a:ln w="12700">
            <a:solidFill>
              <a:schemeClr val="tx1"/>
            </a:solidFill>
          </a:ln>
        </p:spPr>
      </p:pic>
      <p:pic>
        <p:nvPicPr>
          <p:cNvPr id="6" name="Picture 2" descr="https://encrypted-tbn3.gstatic.com/images?q=tbn:ANd9GcSxyWewCSg6SdaCx5Peoy8KJJDE509IHxd6f-R7xcbVJ8Wksl1F1A"/>
          <p:cNvPicPr>
            <a:picLocks noChangeAspect="1" noChangeArrowheads="1"/>
          </p:cNvPicPr>
          <p:nvPr/>
        </p:nvPicPr>
        <p:blipFill>
          <a:blip r:embed="rId7" cstate="print"/>
          <a:srcRect l="17647" r="17647"/>
          <a:stretch>
            <a:fillRect/>
          </a:stretch>
        </p:blipFill>
        <p:spPr bwMode="auto">
          <a:xfrm>
            <a:off x="2771800" y="2880320"/>
            <a:ext cx="1538499" cy="3573016"/>
          </a:xfrm>
          <a:prstGeom prst="rect">
            <a:avLst/>
          </a:prstGeom>
          <a:noFill/>
          <a:ln w="9525">
            <a:solidFill>
              <a:schemeClr val="tx1"/>
            </a:solid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19872" y="332656"/>
            <a:ext cx="5256584" cy="3477875"/>
          </a:xfrm>
          <a:prstGeom prst="rect">
            <a:avLst/>
          </a:prstGeom>
        </p:spPr>
        <p:txBody>
          <a:bodyPr wrap="square">
            <a:spAutoFit/>
          </a:bodyPr>
          <a:lstStyle/>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You are living in the era of Florence Nightingale, Marie Curie and Elizabeth Blackwell.</a:t>
            </a:r>
          </a:p>
          <a:p>
            <a:pPr algn="ct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List the changes you would like to see.</a:t>
            </a:r>
          </a:p>
          <a:p>
            <a:pPr algn="ct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Focus particularly on the injustices of the time.</a:t>
            </a:r>
          </a:p>
        </p:txBody>
      </p:sp>
      <p:grpSp>
        <p:nvGrpSpPr>
          <p:cNvPr id="5" name="Group 4"/>
          <p:cNvGrpSpPr/>
          <p:nvPr/>
        </p:nvGrpSpPr>
        <p:grpSpPr>
          <a:xfrm>
            <a:off x="3131840" y="4005064"/>
            <a:ext cx="2520280" cy="2592288"/>
            <a:chOff x="395536" y="1196752"/>
            <a:chExt cx="1872000" cy="2125793"/>
          </a:xfrm>
        </p:grpSpPr>
        <p:sp>
          <p:nvSpPr>
            <p:cNvPr id="6" name="Rectangle 5"/>
            <p:cNvSpPr/>
            <p:nvPr/>
          </p:nvSpPr>
          <p:spPr>
            <a:xfrm>
              <a:off x="611560" y="1556792"/>
              <a:ext cx="1514790" cy="461665"/>
            </a:xfrm>
            <a:prstGeom prst="rect">
              <a:avLst/>
            </a:prstGeom>
            <a:ln w="38100">
              <a:solidFill>
                <a:srgbClr val="66FF66"/>
              </a:solidFill>
            </a:ln>
          </p:spPr>
          <p:txBody>
            <a:bodyPr wrap="square">
              <a:spAutoFit/>
            </a:bodyPr>
            <a:lstStyle/>
            <a:p>
              <a:r>
                <a:rPr lang="en-IE" sz="2400" dirty="0" smtClean="0">
                  <a:latin typeface="Comic Sans MS" pitchFamily="66" charset="0"/>
                </a:rPr>
                <a:t> </a:t>
              </a:r>
              <a:endParaRPr lang="en-IE" sz="2400" dirty="0"/>
            </a:p>
          </p:txBody>
        </p:sp>
        <p:pic>
          <p:nvPicPr>
            <p:cNvPr id="7" name="Picture 8" descr="http://upload.wikimedia.org/wikipedia/commons/4/40/Florence_Nightingale_1920_reproduction.jpg"/>
            <p:cNvPicPr>
              <a:picLocks noChangeAspect="1" noChangeArrowheads="1"/>
            </p:cNvPicPr>
            <p:nvPr/>
          </p:nvPicPr>
          <p:blipFill>
            <a:blip r:embed="rId3" cstate="print"/>
            <a:srcRect t="6279" b="21663"/>
            <a:stretch>
              <a:fillRect/>
            </a:stretch>
          </p:blipFill>
          <p:spPr bwMode="auto">
            <a:xfrm>
              <a:off x="395536" y="1196752"/>
              <a:ext cx="1872000" cy="2125793"/>
            </a:xfrm>
            <a:prstGeom prst="rect">
              <a:avLst/>
            </a:prstGeom>
            <a:noFill/>
            <a:ln w="38100">
              <a:solidFill>
                <a:srgbClr val="66FF66"/>
              </a:solidFill>
            </a:ln>
          </p:spPr>
        </p:pic>
      </p:grpSp>
      <p:pic>
        <p:nvPicPr>
          <p:cNvPr id="10" name="Picture 2" descr="http://1.bp.blogspot.com/_v7OrYchNJRQ/THg6xzPXZPI/AAAAAAAABHs/rycOhRYThPM/s1600/elizabeth-blackwell.jpg"/>
          <p:cNvPicPr>
            <a:picLocks noChangeAspect="1" noChangeArrowheads="1"/>
          </p:cNvPicPr>
          <p:nvPr/>
        </p:nvPicPr>
        <p:blipFill>
          <a:blip r:embed="rId4" cstate="print"/>
          <a:srcRect b="12305"/>
          <a:stretch>
            <a:fillRect/>
          </a:stretch>
        </p:blipFill>
        <p:spPr bwMode="auto">
          <a:xfrm>
            <a:off x="323528" y="2564904"/>
            <a:ext cx="2448272" cy="2915471"/>
          </a:xfrm>
          <a:prstGeom prst="rect">
            <a:avLst/>
          </a:prstGeom>
          <a:noFill/>
          <a:ln w="38100">
            <a:solidFill>
              <a:srgbClr val="66FF66"/>
            </a:solidFill>
          </a:ln>
        </p:spPr>
      </p:pic>
      <p:pic>
        <p:nvPicPr>
          <p:cNvPr id="13" name="Picture 2" descr="https://encrypted-tbn2.gstatic.com/images?q=tbn:ANd9GcQrpFLY3Wfx1eGNacP6zf9nA86wYuqcCL_N1BHmPlE7N1YacBKM"/>
          <p:cNvPicPr>
            <a:picLocks noChangeAspect="1" noChangeArrowheads="1"/>
          </p:cNvPicPr>
          <p:nvPr/>
        </p:nvPicPr>
        <p:blipFill>
          <a:blip r:embed="rId5" cstate="print"/>
          <a:srcRect t="6239" b="25126"/>
          <a:stretch>
            <a:fillRect/>
          </a:stretch>
        </p:blipFill>
        <p:spPr bwMode="auto">
          <a:xfrm>
            <a:off x="6012160" y="4005064"/>
            <a:ext cx="2592288" cy="2592288"/>
          </a:xfrm>
          <a:prstGeom prst="rect">
            <a:avLst/>
          </a:prstGeom>
          <a:noFill/>
          <a:ln w="38100">
            <a:solidFill>
              <a:srgbClr val="66FF66"/>
            </a:solid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0040" y="2132856"/>
            <a:ext cx="8316416" cy="3825663"/>
          </a:xfrm>
          <a:prstGeom prst="rect">
            <a:avLst/>
          </a:prstGeom>
        </p:spPr>
        <p:txBody>
          <a:bodyPr wrap="square">
            <a:spAutoFit/>
          </a:bodyPr>
          <a:lstStyle/>
          <a:p>
            <a:pPr algn="ctr"/>
            <a:endParaRPr lang="en-IE" sz="2800" dirty="0" smtClean="0">
              <a:latin typeface="Segoe UI" panose="020B0502040204020203" pitchFamily="34" charset="0"/>
              <a:ea typeface="Segoe UI" panose="020B0502040204020203" pitchFamily="34" charset="0"/>
              <a:cs typeface="Segoe UI" panose="020B0502040204020203" pitchFamily="34" charset="0"/>
            </a:endParaRPr>
          </a:p>
          <a:p>
            <a:pPr marL="514350" indent="-514350" algn="ctr">
              <a:buFont typeface="+mj-lt"/>
              <a:buAutoNum type="arabicPeriod"/>
            </a:pPr>
            <a:r>
              <a:rPr lang="en-IE" sz="2800" dirty="0" smtClean="0">
                <a:latin typeface="Segoe UI" panose="020B0502040204020203" pitchFamily="34" charset="0"/>
                <a:ea typeface="Segoe UI" panose="020B0502040204020203" pitchFamily="34" charset="0"/>
                <a:cs typeface="Segoe UI" panose="020B0502040204020203" pitchFamily="34" charset="0"/>
              </a:rPr>
              <a:t>You a</a:t>
            </a:r>
            <a:r>
              <a:rPr lang="pl-PL" sz="2800" dirty="0" err="1" smtClean="0">
                <a:latin typeface="Segoe UI" panose="020B0502040204020203" pitchFamily="34" charset="0"/>
                <a:ea typeface="Segoe UI" panose="020B0502040204020203" pitchFamily="34" charset="0"/>
                <a:cs typeface="Segoe UI" panose="020B0502040204020203" pitchFamily="34" charset="0"/>
              </a:rPr>
              <a:t>re</a:t>
            </a:r>
            <a:r>
              <a:rPr lang="pl-PL" sz="2800" dirty="0" smtClean="0">
                <a:latin typeface="Segoe UI" panose="020B0502040204020203" pitchFamily="34" charset="0"/>
                <a:ea typeface="Segoe UI" panose="020B0502040204020203" pitchFamily="34" charset="0"/>
                <a:cs typeface="Segoe UI" panose="020B0502040204020203" pitchFamily="34" charset="0"/>
              </a:rPr>
              <a:t> a </a:t>
            </a:r>
            <a:r>
              <a:rPr lang="en-IE" sz="2800" dirty="0" smtClean="0">
                <a:latin typeface="Segoe UI" panose="020B0502040204020203" pitchFamily="34" charset="0"/>
                <a:ea typeface="Segoe UI" panose="020B0502040204020203" pitchFamily="34" charset="0"/>
                <a:cs typeface="Segoe UI" panose="020B0502040204020203" pitchFamily="34" charset="0"/>
              </a:rPr>
              <a:t> student in Geneva Medical College. Why do</a:t>
            </a:r>
            <a:r>
              <a:rPr lang="pl-PL" sz="2800" dirty="0" err="1" smtClean="0">
                <a:latin typeface="Segoe UI" panose="020B0502040204020203" pitchFamily="34" charset="0"/>
                <a:ea typeface="Segoe UI" panose="020B0502040204020203" pitchFamily="34" charset="0"/>
                <a:cs typeface="Segoe UI" panose="020B0502040204020203" pitchFamily="34" charset="0"/>
              </a:rPr>
              <a:t>n’t</a:t>
            </a:r>
            <a:r>
              <a:rPr lang="pl-PL" sz="2800" dirty="0" smtClean="0">
                <a:latin typeface="Segoe UI" panose="020B0502040204020203" pitchFamily="34" charset="0"/>
                <a:ea typeface="Segoe UI" panose="020B0502040204020203" pitchFamily="34" charset="0"/>
                <a:cs typeface="Segoe UI" panose="020B0502040204020203" pitchFamily="34" charset="0"/>
              </a:rPr>
              <a:t> </a:t>
            </a:r>
            <a:r>
              <a:rPr lang="en-IE" sz="2800" dirty="0" smtClean="0">
                <a:latin typeface="Segoe UI" panose="020B0502040204020203" pitchFamily="34" charset="0"/>
                <a:ea typeface="Segoe UI" panose="020B0502040204020203" pitchFamily="34" charset="0"/>
                <a:cs typeface="Segoe UI" panose="020B0502040204020203" pitchFamily="34" charset="0"/>
              </a:rPr>
              <a:t> you want Elizabeth Blackwell to join?</a:t>
            </a:r>
          </a:p>
          <a:p>
            <a:pPr marL="514350" indent="-514350" algn="ctr">
              <a:buFont typeface="+mj-lt"/>
              <a:buAutoNum type="arabicPeriod"/>
            </a:pP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marL="514350" indent="-514350" algn="ctr">
              <a:buFont typeface="+mj-lt"/>
              <a:buAutoNum type="arabicPeriod"/>
            </a:pPr>
            <a:r>
              <a:rPr lang="en-IE" sz="2800" dirty="0" smtClean="0">
                <a:latin typeface="Segoe UI" panose="020B0502040204020203" pitchFamily="34" charset="0"/>
                <a:ea typeface="Segoe UI" panose="020B0502040204020203" pitchFamily="34" charset="0"/>
                <a:cs typeface="Segoe UI" panose="020B0502040204020203" pitchFamily="34" charset="0"/>
              </a:rPr>
              <a:t>You are Elizabeth Blackwell. Why do you think you should be allowed </a:t>
            </a:r>
            <a:r>
              <a:rPr lang="pl-PL" sz="2800" dirty="0" smtClean="0">
                <a:latin typeface="Segoe UI" panose="020B0502040204020203" pitchFamily="34" charset="0"/>
                <a:ea typeface="Segoe UI" panose="020B0502040204020203" pitchFamily="34" charset="0"/>
                <a:cs typeface="Segoe UI" panose="020B0502040204020203" pitchFamily="34" charset="0"/>
              </a:rPr>
              <a:t>to </a:t>
            </a:r>
            <a:r>
              <a:rPr lang="en-IE" sz="2800" dirty="0" smtClean="0">
                <a:latin typeface="Segoe UI" panose="020B0502040204020203" pitchFamily="34" charset="0"/>
                <a:ea typeface="Segoe UI" panose="020B0502040204020203" pitchFamily="34" charset="0"/>
                <a:cs typeface="Segoe UI" panose="020B0502040204020203" pitchFamily="34" charset="0"/>
              </a:rPr>
              <a:t>join the college?</a:t>
            </a:r>
          </a:p>
          <a:p>
            <a:pPr marL="514350" indent="-514350" algn="ctr">
              <a:buFont typeface="+mj-lt"/>
              <a:buAutoNum type="arabicPeriod"/>
            </a:pPr>
            <a:endParaRPr lang="en-IE" sz="1200" dirty="0" smtClean="0">
              <a:latin typeface="Segoe UI" panose="020B0502040204020203" pitchFamily="34" charset="0"/>
              <a:ea typeface="Segoe UI" panose="020B0502040204020203" pitchFamily="34" charset="0"/>
              <a:cs typeface="Segoe UI" panose="020B0502040204020203" pitchFamily="34" charset="0"/>
            </a:endParaRPr>
          </a:p>
          <a:p>
            <a:pPr marL="514350" indent="-514350" algn="ctr">
              <a:buFont typeface="+mj-lt"/>
              <a:buAutoNum type="arabicPeriod"/>
            </a:pPr>
            <a:r>
              <a:rPr lang="en-IE" sz="2800" dirty="0" smtClean="0">
                <a:latin typeface="Segoe UI" panose="020B0502040204020203" pitchFamily="34" charset="0"/>
                <a:ea typeface="Segoe UI" panose="020B0502040204020203" pitchFamily="34" charset="0"/>
                <a:cs typeface="Segoe UI" panose="020B0502040204020203" pitchFamily="34" charset="0"/>
              </a:rPr>
              <a:t>You are the master of the college. Why did you allow Elizabeth to join? </a:t>
            </a:r>
          </a:p>
        </p:txBody>
      </p:sp>
      <p:sp>
        <p:nvSpPr>
          <p:cNvPr id="6" name="Rectangle 5"/>
          <p:cNvSpPr/>
          <p:nvPr/>
        </p:nvSpPr>
        <p:spPr>
          <a:xfrm>
            <a:off x="3143240" y="714356"/>
            <a:ext cx="2542684" cy="630942"/>
          </a:xfrm>
          <a:prstGeom prst="rect">
            <a:avLst/>
          </a:prstGeom>
        </p:spPr>
        <p:txBody>
          <a:bodyPr wrap="none">
            <a:spAutoFit/>
          </a:bodyPr>
          <a:lstStyle/>
          <a:p>
            <a:pPr lvl="0" algn="ctr"/>
            <a:r>
              <a:rPr lang="pl-PL" sz="3500" b="1" dirty="0" err="1" smtClean="0">
                <a:solidFill>
                  <a:prstClr val="black"/>
                </a:solidFill>
                <a:latin typeface="Segoe UI" panose="020B0502040204020203" pitchFamily="34" charset="0"/>
                <a:ea typeface="Segoe UI" panose="020B0502040204020203" pitchFamily="34" charset="0"/>
                <a:cs typeface="Segoe UI" panose="020B0502040204020203" pitchFamily="34" charset="0"/>
              </a:rPr>
              <a:t>Discussion</a:t>
            </a:r>
            <a:r>
              <a:rPr lang="pl-PL" sz="3500" b="1"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 </a:t>
            </a:r>
            <a:endParaRPr lang="en-IE" sz="3500" b="1"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19872" y="404664"/>
            <a:ext cx="4896544" cy="1384995"/>
          </a:xfrm>
          <a:prstGeom prst="rect">
            <a:avLst/>
          </a:prstGeom>
        </p:spPr>
        <p:txBody>
          <a:bodyPr wrap="square">
            <a:spAutoFit/>
          </a:bodyPr>
          <a:lstStyle/>
          <a:p>
            <a:r>
              <a:rPr lang="en-IE" sz="2800" dirty="0" smtClean="0">
                <a:latin typeface="Segoe UI" panose="020B0502040204020203" pitchFamily="34" charset="0"/>
                <a:ea typeface="Segoe UI" panose="020B0502040204020203" pitchFamily="34" charset="0"/>
                <a:cs typeface="Segoe UI" panose="020B0502040204020203" pitchFamily="34" charset="0"/>
              </a:rPr>
              <a:t> In your Copy...</a:t>
            </a:r>
          </a:p>
          <a:p>
            <a:r>
              <a:rPr lang="en-IE" sz="2800" dirty="0" smtClean="0">
                <a:latin typeface="Segoe UI" panose="020B0502040204020203" pitchFamily="34" charset="0"/>
                <a:ea typeface="Segoe UI" panose="020B0502040204020203" pitchFamily="34" charset="0"/>
                <a:cs typeface="Segoe UI" panose="020B0502040204020203" pitchFamily="34" charset="0"/>
              </a:rPr>
              <a:t>Make a Fact File for Marie Curie.</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grpSp>
        <p:nvGrpSpPr>
          <p:cNvPr id="20" name="Group 19"/>
          <p:cNvGrpSpPr/>
          <p:nvPr/>
        </p:nvGrpSpPr>
        <p:grpSpPr>
          <a:xfrm>
            <a:off x="4788024" y="2060848"/>
            <a:ext cx="3600400" cy="4464496"/>
            <a:chOff x="611560" y="2708920"/>
            <a:chExt cx="2952328" cy="3672408"/>
          </a:xfrm>
        </p:grpSpPr>
        <p:sp>
          <p:nvSpPr>
            <p:cNvPr id="9" name="Rectangle 8"/>
            <p:cNvSpPr/>
            <p:nvPr/>
          </p:nvSpPr>
          <p:spPr>
            <a:xfrm>
              <a:off x="611560" y="2708920"/>
              <a:ext cx="2952328" cy="36724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7" name="Rectangle 16"/>
            <p:cNvSpPr/>
            <p:nvPr/>
          </p:nvSpPr>
          <p:spPr>
            <a:xfrm>
              <a:off x="611560" y="2708920"/>
              <a:ext cx="1296144" cy="16561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52226" name="Picture 2" descr="https://encrypted-tbn2.gstatic.com/images?q=tbn:ANd9GcSCazagNOPrYLBmJxFD47R76BlXrjkcq164p0rz8yl5jDHJtivdkQ"/>
            <p:cNvPicPr>
              <a:picLocks noChangeAspect="1" noChangeArrowheads="1"/>
            </p:cNvPicPr>
            <p:nvPr/>
          </p:nvPicPr>
          <p:blipFill>
            <a:blip r:embed="rId3" cstate="print"/>
            <a:srcRect l="28350" t="4527" r="5501" b="9462"/>
            <a:stretch>
              <a:fillRect/>
            </a:stretch>
          </p:blipFill>
          <p:spPr bwMode="auto">
            <a:xfrm>
              <a:off x="683568" y="2852936"/>
              <a:ext cx="1080120" cy="1465877"/>
            </a:xfrm>
            <a:prstGeom prst="rect">
              <a:avLst/>
            </a:prstGeom>
            <a:noFill/>
          </p:spPr>
        </p:pic>
        <p:sp>
          <p:nvSpPr>
            <p:cNvPr id="18" name="Rectangle 17"/>
            <p:cNvSpPr/>
            <p:nvPr/>
          </p:nvSpPr>
          <p:spPr>
            <a:xfrm>
              <a:off x="1979712" y="2852936"/>
              <a:ext cx="1438214" cy="369332"/>
            </a:xfrm>
            <a:prstGeom prst="rect">
              <a:avLst/>
            </a:prstGeom>
          </p:spPr>
          <p:txBody>
            <a:bodyPr wrap="none">
              <a:spAutoFit/>
            </a:bodyPr>
            <a:lstStyle/>
            <a:p>
              <a:r>
                <a:rPr lang="en-IE" u="sng" dirty="0" smtClean="0">
                  <a:latin typeface="Comic Sans MS" pitchFamily="66" charset="0"/>
                </a:rPr>
                <a:t>Marie Curie</a:t>
              </a:r>
              <a:endParaRPr lang="en-IE" u="sng" dirty="0"/>
            </a:p>
          </p:txBody>
        </p:sp>
      </p:grpSp>
      <p:sp>
        <p:nvSpPr>
          <p:cNvPr id="19" name="Rectangle 18"/>
          <p:cNvSpPr/>
          <p:nvPr/>
        </p:nvSpPr>
        <p:spPr>
          <a:xfrm>
            <a:off x="395536" y="1916832"/>
            <a:ext cx="4752528" cy="4385816"/>
          </a:xfrm>
          <a:prstGeom prst="rect">
            <a:avLst/>
          </a:prstGeom>
        </p:spPr>
        <p:txBody>
          <a:bodyPr wrap="square">
            <a:spAutoFit/>
          </a:bodyPr>
          <a:lstStyle/>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Where was she born?</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What did she want to do?</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Where did she go to study?</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Who did she marry?</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What did they discover?</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What prize did they win?</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What did she discover about the  </a:t>
            </a:r>
          </a:p>
          <a:p>
            <a:r>
              <a:rPr lang="en-IE" dirty="0" smtClean="0">
                <a:latin typeface="Segoe UI" panose="020B0502040204020203" pitchFamily="34" charset="0"/>
                <a:ea typeface="Segoe UI" panose="020B0502040204020203" pitchFamily="34" charset="0"/>
                <a:cs typeface="Segoe UI" panose="020B0502040204020203" pitchFamily="34" charset="0"/>
              </a:rPr>
              <a:t>	X- Ray Machine?</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What did she do during WWI?</a:t>
            </a:r>
          </a:p>
          <a:p>
            <a:pPr>
              <a:lnSpc>
                <a:spcPct val="150000"/>
              </a:lnSpc>
              <a:buFont typeface="Arial" pitchFamily="34" charset="0"/>
              <a:buChar char="•"/>
            </a:pPr>
            <a:r>
              <a:rPr lang="en-IE" dirty="0" smtClean="0">
                <a:latin typeface="Segoe UI" panose="020B0502040204020203" pitchFamily="34" charset="0"/>
                <a:ea typeface="Segoe UI" panose="020B0502040204020203" pitchFamily="34" charset="0"/>
                <a:cs typeface="Segoe UI" panose="020B0502040204020203" pitchFamily="34" charset="0"/>
              </a:rPr>
              <a:t> How many prizes did she win? </a:t>
            </a:r>
          </a:p>
          <a:p>
            <a:r>
              <a:rPr lang="en-IE" dirty="0" smtClean="0">
                <a:latin typeface="Segoe UI" panose="020B0502040204020203" pitchFamily="34" charset="0"/>
                <a:ea typeface="Segoe UI" panose="020B0502040204020203" pitchFamily="34" charset="0"/>
                <a:cs typeface="Segoe UI" panose="020B0502040204020203" pitchFamily="34" charset="0"/>
              </a:rPr>
              <a:t>	Why was this special?</a:t>
            </a:r>
            <a:endParaRPr lang="en-IE"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2420888"/>
            <a:ext cx="7920880" cy="1384995"/>
          </a:xfrm>
          <a:prstGeom prst="rect">
            <a:avLst/>
          </a:prstGeom>
        </p:spPr>
        <p:txBody>
          <a:bodyPr wrap="square">
            <a:spAutoFit/>
          </a:bodyPr>
          <a:lstStyle/>
          <a:p>
            <a:pPr algn="ctr"/>
            <a:r>
              <a:rPr lang="en-IE" sz="2800" dirty="0" smtClean="0">
                <a:latin typeface="Segoe UI" panose="020B0502040204020203" pitchFamily="34" charset="0"/>
                <a:ea typeface="Segoe UI" panose="020B0502040204020203" pitchFamily="34" charset="0"/>
                <a:cs typeface="Segoe UI" panose="020B0502040204020203" pitchFamily="34" charset="0"/>
              </a:rPr>
              <a:t>Design the Nobel Medal or the Elizabeth Blackwell Award Medal in the form of a modern trophy.</a:t>
            </a:r>
            <a:endParaRPr lang="en-IE" sz="2800" dirty="0">
              <a:latin typeface="Segoe UI" panose="020B0502040204020203" pitchFamily="34" charset="0"/>
              <a:ea typeface="Segoe UI" panose="020B0502040204020203" pitchFamily="34" charset="0"/>
              <a:cs typeface="Segoe UI" panose="020B0502040204020203" pitchFamily="34" charset="0"/>
            </a:endParaRPr>
          </a:p>
        </p:txBody>
      </p:sp>
      <p:pic>
        <p:nvPicPr>
          <p:cNvPr id="5" name="Picture 4" descr="http://cdn.dipity.com/uploads/events/950f682660cde08ca36a2c1b44eb92ad_1M.png"/>
          <p:cNvPicPr>
            <a:picLocks noChangeAspect="1" noChangeArrowheads="1"/>
          </p:cNvPicPr>
          <p:nvPr/>
        </p:nvPicPr>
        <p:blipFill>
          <a:blip r:embed="rId3" cstate="print"/>
          <a:srcRect/>
          <a:stretch>
            <a:fillRect/>
          </a:stretch>
        </p:blipFill>
        <p:spPr bwMode="auto">
          <a:xfrm>
            <a:off x="4355976" y="260648"/>
            <a:ext cx="1944216" cy="1944217"/>
          </a:xfrm>
          <a:prstGeom prst="rect">
            <a:avLst/>
          </a:prstGeom>
          <a:ln w="57150" cap="sq">
            <a:solidFill>
              <a:srgbClr val="FF9999"/>
            </a:solidFill>
            <a:prstDash val="solid"/>
            <a:miter lim="800000"/>
          </a:ln>
          <a:effectLst>
            <a:outerShdw blurRad="50800" dist="38100" dir="2700000" algn="tl" rotWithShape="0">
              <a:srgbClr val="000000">
                <a:alpha val="43000"/>
              </a:srgbClr>
            </a:outerShdw>
          </a:effectLst>
        </p:spPr>
      </p:pic>
      <p:pic>
        <p:nvPicPr>
          <p:cNvPr id="6" name="Picture 2" descr="Elizabeth Blackwell Award Medal "/>
          <p:cNvPicPr>
            <a:picLocks noChangeAspect="1" noChangeArrowheads="1"/>
          </p:cNvPicPr>
          <p:nvPr/>
        </p:nvPicPr>
        <p:blipFill>
          <a:blip r:embed="rId4" cstate="print"/>
          <a:srcRect/>
          <a:stretch>
            <a:fillRect/>
          </a:stretch>
        </p:blipFill>
        <p:spPr bwMode="auto">
          <a:xfrm>
            <a:off x="6660232" y="260648"/>
            <a:ext cx="1728192" cy="1961498"/>
          </a:xfrm>
          <a:prstGeom prst="rect">
            <a:avLst/>
          </a:prstGeom>
          <a:ln w="57150" cap="sq">
            <a:solidFill>
              <a:srgbClr val="FF9999"/>
            </a:solidFill>
            <a:prstDash val="solid"/>
            <a:miter lim="800000"/>
          </a:ln>
          <a:effectLst>
            <a:outerShdw blurRad="50800" dist="38100" dir="2700000" algn="tl" rotWithShape="0">
              <a:srgbClr val="000000">
                <a:alpha val="43000"/>
              </a:srgbClr>
            </a:outerShdw>
          </a:effectLst>
        </p:spPr>
      </p:pic>
      <p:pic>
        <p:nvPicPr>
          <p:cNvPr id="2050" name="Picture 2" descr="https://encrypted-tbn2.gstatic.com/images?q=tbn:ANd9GcTDGRybnJG-av5-Lw4oUlDoqJhT0bnGuorGFCrsjmgkstRdlkVL"/>
          <p:cNvPicPr>
            <a:picLocks noChangeAspect="1" noChangeArrowheads="1"/>
          </p:cNvPicPr>
          <p:nvPr/>
        </p:nvPicPr>
        <p:blipFill>
          <a:blip r:embed="rId5" cstate="print"/>
          <a:srcRect l="10526" r="10526"/>
          <a:stretch>
            <a:fillRect/>
          </a:stretch>
        </p:blipFill>
        <p:spPr bwMode="auto">
          <a:xfrm>
            <a:off x="4572000" y="3984361"/>
            <a:ext cx="1080120" cy="2684999"/>
          </a:xfrm>
          <a:prstGeom prst="rect">
            <a:avLst/>
          </a:prstGeom>
          <a:noFill/>
        </p:spPr>
      </p:pic>
      <p:pic>
        <p:nvPicPr>
          <p:cNvPr id="2052" name="Picture 4" descr="https://encrypted-tbn3.gstatic.com/images?q=tbn:ANd9GcS_whOulZvsayFU2AEW7T4MDVM_U2grL7LzGllUdjp6GB2Q2ua1BQ"/>
          <p:cNvPicPr>
            <a:picLocks noChangeAspect="1" noChangeArrowheads="1"/>
          </p:cNvPicPr>
          <p:nvPr/>
        </p:nvPicPr>
        <p:blipFill>
          <a:blip r:embed="rId6" cstate="print"/>
          <a:srcRect l="22260" r="23141"/>
          <a:stretch>
            <a:fillRect/>
          </a:stretch>
        </p:blipFill>
        <p:spPr bwMode="auto">
          <a:xfrm>
            <a:off x="2915816" y="4005064"/>
            <a:ext cx="1440160" cy="2637692"/>
          </a:xfrm>
          <a:prstGeom prst="rect">
            <a:avLst/>
          </a:prstGeom>
          <a:noFill/>
        </p:spPr>
      </p:pic>
      <p:pic>
        <p:nvPicPr>
          <p:cNvPr id="2054" name="Picture 6" descr="https://encrypted-tbn2.gstatic.com/images?q=tbn:ANd9GcSfktKEa34X-xrIr-lKWiWjw4Uln3FFeQNKLJv32r5T6bnV_1qf"/>
          <p:cNvPicPr>
            <a:picLocks noChangeAspect="1" noChangeArrowheads="1"/>
          </p:cNvPicPr>
          <p:nvPr/>
        </p:nvPicPr>
        <p:blipFill>
          <a:blip r:embed="rId7" cstate="print"/>
          <a:srcRect l="31920" r="29861"/>
          <a:stretch>
            <a:fillRect/>
          </a:stretch>
        </p:blipFill>
        <p:spPr bwMode="auto">
          <a:xfrm>
            <a:off x="7884368" y="3959660"/>
            <a:ext cx="1008112" cy="2637692"/>
          </a:xfrm>
          <a:prstGeom prst="rect">
            <a:avLst/>
          </a:prstGeom>
          <a:noFill/>
        </p:spPr>
      </p:pic>
      <p:pic>
        <p:nvPicPr>
          <p:cNvPr id="2056" name="Picture 8" descr="https://encrypted-tbn0.gstatic.com/images?q=tbn:ANd9GcQmkAbX3ZFIrqeyO7ZiV0uF2WplHqK3TsdW2_mJDRd58V7p1fMJjw"/>
          <p:cNvPicPr>
            <a:picLocks noChangeAspect="1" noChangeArrowheads="1"/>
          </p:cNvPicPr>
          <p:nvPr/>
        </p:nvPicPr>
        <p:blipFill>
          <a:blip r:embed="rId8" cstate="print"/>
          <a:srcRect l="21065" r="11736"/>
          <a:stretch>
            <a:fillRect/>
          </a:stretch>
        </p:blipFill>
        <p:spPr bwMode="auto">
          <a:xfrm>
            <a:off x="5854343" y="3969916"/>
            <a:ext cx="1814001" cy="269944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encrypted-tbn1.gstatic.com/images?q=tbn:ANd9GcTvS0RapJNAxE8SFMKAO0Jd7BhedncGbtpsPFBZHRDMJ9XH1ZhW"/>
          <p:cNvPicPr>
            <a:picLocks noChangeAspect="1" noChangeArrowheads="1"/>
          </p:cNvPicPr>
          <p:nvPr/>
        </p:nvPicPr>
        <p:blipFill>
          <a:blip r:embed="rId2" cstate="print"/>
          <a:srcRect l="13835" r="14771"/>
          <a:stretch>
            <a:fillRect/>
          </a:stretch>
        </p:blipFill>
        <p:spPr bwMode="auto">
          <a:xfrm>
            <a:off x="251520" y="332656"/>
            <a:ext cx="2376264" cy="3328385"/>
          </a:xfrm>
          <a:prstGeom prst="rect">
            <a:avLst/>
          </a:prstGeom>
          <a:noFill/>
        </p:spPr>
      </p:pic>
      <p:sp>
        <p:nvSpPr>
          <p:cNvPr id="6" name="Folded Corner 5"/>
          <p:cNvSpPr/>
          <p:nvPr/>
        </p:nvSpPr>
        <p:spPr>
          <a:xfrm>
            <a:off x="2915816" y="260648"/>
            <a:ext cx="5904656" cy="3528392"/>
          </a:xfrm>
          <a:prstGeom prst="foldedCorner">
            <a:avLst>
              <a:gd name="adj" fmla="val 17845"/>
            </a:avLst>
          </a:prstGeom>
          <a:solidFill>
            <a:schemeClr val="accent1">
              <a:lumMod val="20000"/>
              <a:lumOff val="80000"/>
            </a:schemeClr>
          </a:solidFill>
          <a:ln w="571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endParaRPr lang="en-IE"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When </a:t>
            </a:r>
            <a:r>
              <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rPr>
              <a:t>she was a teenager, </a:t>
            </a: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a:t>
            </a:r>
            <a:r>
              <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rPr>
              <a:t>felt that God </a:t>
            </a: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was calling </a:t>
            </a:r>
          </a:p>
          <a:p>
            <a:pPr lvl="0"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her </a:t>
            </a:r>
            <a:r>
              <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rPr>
              <a:t>to help people. She decided to become a nurse. </a:t>
            </a:r>
          </a:p>
          <a:p>
            <a:pPr lvl="0" algn="ctr"/>
            <a:r>
              <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rPr>
              <a:t>Her parents were not happy because women of her background did not work. They wanted her to marry and life as a proper upper class lady.</a:t>
            </a:r>
          </a:p>
        </p:txBody>
      </p:sp>
      <p:sp>
        <p:nvSpPr>
          <p:cNvPr id="7" name="7-Point Star 6"/>
          <p:cNvSpPr/>
          <p:nvPr/>
        </p:nvSpPr>
        <p:spPr>
          <a:xfrm rot="21282622">
            <a:off x="334543" y="3060409"/>
            <a:ext cx="5867010" cy="3634280"/>
          </a:xfrm>
          <a:prstGeom prst="star7">
            <a:avLst>
              <a:gd name="adj" fmla="val 37561"/>
              <a:gd name="hf" fmla="val 102572"/>
              <a:gd name="vf" fmla="val 10521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E" sz="25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5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When </a:t>
            </a:r>
            <a:r>
              <a:rPr lang="en-IE" sz="2500" dirty="0">
                <a:solidFill>
                  <a:prstClr val="black"/>
                </a:solidFill>
                <a:latin typeface="Segoe UI" panose="020B0502040204020203" pitchFamily="34" charset="0"/>
                <a:ea typeface="Segoe UI" panose="020B0502040204020203" pitchFamily="34" charset="0"/>
                <a:cs typeface="Segoe UI" panose="020B0502040204020203" pitchFamily="34" charset="0"/>
              </a:rPr>
              <a:t>she was 31, however, she finally convinced her parents to allow her and she went to train as a nurse in Germany.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04664"/>
            <a:ext cx="7704856" cy="2015936"/>
          </a:xfrm>
          <a:prstGeom prst="rect">
            <a:avLst/>
          </a:prstGeom>
          <a:noFill/>
        </p:spPr>
        <p:txBody>
          <a:bodyPr wrap="square" rtlCol="0">
            <a:spAutoFit/>
          </a:bodyPr>
          <a:lstStyle/>
          <a:p>
            <a:pPr algn="ctr"/>
            <a:r>
              <a:rPr lang="en-IE" sz="2500" dirty="0" smtClean="0">
                <a:latin typeface="Segoe UI" panose="020B0502040204020203" pitchFamily="34" charset="0"/>
                <a:ea typeface="Segoe UI" panose="020B0502040204020203" pitchFamily="34" charset="0"/>
                <a:cs typeface="Segoe UI" panose="020B0502040204020203" pitchFamily="34" charset="0"/>
              </a:rPr>
              <a:t>In 1854 the Crimean War began. </a:t>
            </a:r>
          </a:p>
          <a:p>
            <a:pPr algn="ctr"/>
            <a:r>
              <a:rPr lang="en-IE" sz="2500" dirty="0" smtClean="0">
                <a:latin typeface="Segoe UI" panose="020B0502040204020203" pitchFamily="34" charset="0"/>
                <a:ea typeface="Segoe UI" panose="020B0502040204020203" pitchFamily="34" charset="0"/>
                <a:cs typeface="Segoe UI" panose="020B0502040204020203" pitchFamily="34" charset="0"/>
              </a:rPr>
              <a:t>Florence Nightingale was asked to oversee a team of nurses in the military hospitals in Turkey. </a:t>
            </a:r>
          </a:p>
          <a:p>
            <a:pPr algn="ctr"/>
            <a:r>
              <a:rPr lang="en-IE" sz="2500" dirty="0" smtClean="0">
                <a:latin typeface="Segoe UI" panose="020B0502040204020203" pitchFamily="34" charset="0"/>
                <a:ea typeface="Segoe UI" panose="020B0502040204020203" pitchFamily="34" charset="0"/>
                <a:cs typeface="Segoe UI" panose="020B0502040204020203" pitchFamily="34" charset="0"/>
              </a:rPr>
              <a:t>They cared for British soldiers who were wounded in the war.</a:t>
            </a:r>
            <a:endParaRPr lang="en-IE" sz="2500" dirty="0">
              <a:latin typeface="Segoe UI" panose="020B0502040204020203" pitchFamily="34" charset="0"/>
              <a:ea typeface="Segoe UI" panose="020B0502040204020203" pitchFamily="34" charset="0"/>
              <a:cs typeface="Segoe UI" panose="020B0502040204020203" pitchFamily="34" charset="0"/>
            </a:endParaRPr>
          </a:p>
        </p:txBody>
      </p:sp>
      <p:pic>
        <p:nvPicPr>
          <p:cNvPr id="10244" name="Picture 4" descr="http://understandinguncertainty.org/files/SiegeOfSevastopol.JPG"/>
          <p:cNvPicPr>
            <a:picLocks noChangeAspect="1" noChangeArrowheads="1"/>
          </p:cNvPicPr>
          <p:nvPr/>
        </p:nvPicPr>
        <p:blipFill>
          <a:blip r:embed="rId2" cstate="print"/>
          <a:srcRect t="21674"/>
          <a:stretch>
            <a:fillRect/>
          </a:stretch>
        </p:blipFill>
        <p:spPr bwMode="auto">
          <a:xfrm>
            <a:off x="1115616" y="2591369"/>
            <a:ext cx="6696744" cy="39339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0" y="4135139"/>
            <a:ext cx="4716016" cy="2462213"/>
          </a:xfrm>
          <a:prstGeom prst="rect">
            <a:avLst/>
          </a:prstGeom>
          <a:noFill/>
        </p:spPr>
        <p:txBody>
          <a:bodyPr wrap="square" rtlCol="0">
            <a:spAutoFit/>
          </a:bodyPr>
          <a:lstStyle/>
          <a:p>
            <a:r>
              <a:rPr lang="en-IE" sz="2200" dirty="0" smtClean="0">
                <a:latin typeface="Segoe UI" panose="020B0502040204020203" pitchFamily="34" charset="0"/>
                <a:ea typeface="Segoe UI" panose="020B0502040204020203" pitchFamily="34" charset="0"/>
                <a:cs typeface="Segoe UI" panose="020B0502040204020203" pitchFamily="34" charset="0"/>
              </a:rPr>
              <a:t>There </a:t>
            </a:r>
            <a:r>
              <a:rPr lang="en-IE" sz="2200" dirty="0">
                <a:latin typeface="Segoe UI" panose="020B0502040204020203" pitchFamily="34" charset="0"/>
                <a:ea typeface="Segoe UI" panose="020B0502040204020203" pitchFamily="34" charset="0"/>
                <a:cs typeface="Segoe UI" panose="020B0502040204020203" pitchFamily="34" charset="0"/>
              </a:rPr>
              <a:t>were not enough beds, so men lay on the floor. They were not washed. There were no proper toilets. Drains were blocked. Rats ran everywhere. The smell was </a:t>
            </a:r>
            <a:r>
              <a:rPr lang="en-IE" sz="2200" dirty="0" smtClean="0">
                <a:latin typeface="Segoe UI" panose="020B0502040204020203" pitchFamily="34" charset="0"/>
                <a:ea typeface="Segoe UI" panose="020B0502040204020203" pitchFamily="34" charset="0"/>
                <a:cs typeface="Segoe UI" panose="020B0502040204020203" pitchFamily="34" charset="0"/>
              </a:rPr>
              <a:t>terrible. The</a:t>
            </a:r>
            <a:r>
              <a:rPr lang="en-IE" sz="2200" dirty="0">
                <a:latin typeface="Segoe UI" panose="020B0502040204020203" pitchFamily="34" charset="0"/>
                <a:ea typeface="Segoe UI" panose="020B0502040204020203" pitchFamily="34" charset="0"/>
                <a:cs typeface="Segoe UI" panose="020B0502040204020203" pitchFamily="34" charset="0"/>
              </a:rPr>
              <a:t> </a:t>
            </a:r>
            <a:r>
              <a:rPr lang="en-IE" sz="2200" dirty="0" smtClean="0">
                <a:latin typeface="Segoe UI" panose="020B0502040204020203" pitchFamily="34" charset="0"/>
                <a:ea typeface="Segoe UI" panose="020B0502040204020203" pitchFamily="34" charset="0"/>
                <a:cs typeface="Segoe UI" panose="020B0502040204020203" pitchFamily="34" charset="0"/>
              </a:rPr>
              <a:t>soldiers</a:t>
            </a:r>
            <a:r>
              <a:rPr lang="en-IE" sz="2200" dirty="0">
                <a:latin typeface="Segoe UI" panose="020B0502040204020203" pitchFamily="34" charset="0"/>
                <a:ea typeface="Segoe UI" panose="020B0502040204020203" pitchFamily="34" charset="0"/>
                <a:cs typeface="Segoe UI" panose="020B0502040204020203" pitchFamily="34" charset="0"/>
              </a:rPr>
              <a:t> ate bread that was </a:t>
            </a:r>
            <a:r>
              <a:rPr lang="en-IE" sz="2200" dirty="0" smtClean="0">
                <a:latin typeface="Segoe UI" panose="020B0502040204020203" pitchFamily="34" charset="0"/>
                <a:ea typeface="Segoe UI" panose="020B0502040204020203" pitchFamily="34" charset="0"/>
                <a:cs typeface="Segoe UI" panose="020B0502040204020203" pitchFamily="34" charset="0"/>
              </a:rPr>
              <a:t>mouldy-green.</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9218" name="Picture 2" descr="http://ajnoffthecharts.files.wordpress.com/2010/09/florence_nightingale_in_crimean_war.jpg"/>
          <p:cNvPicPr>
            <a:picLocks noChangeAspect="1" noChangeArrowheads="1"/>
          </p:cNvPicPr>
          <p:nvPr/>
        </p:nvPicPr>
        <p:blipFill>
          <a:blip r:embed="rId2" cstate="print"/>
          <a:srcRect l="29179"/>
          <a:stretch>
            <a:fillRect/>
          </a:stretch>
        </p:blipFill>
        <p:spPr bwMode="auto">
          <a:xfrm>
            <a:off x="323528" y="2196595"/>
            <a:ext cx="3701058" cy="4400757"/>
          </a:xfrm>
          <a:prstGeom prst="rect">
            <a:avLst/>
          </a:prstGeom>
          <a:noFill/>
        </p:spPr>
      </p:pic>
      <p:sp>
        <p:nvSpPr>
          <p:cNvPr id="5" name="Rectangle 4"/>
          <p:cNvSpPr/>
          <p:nvPr/>
        </p:nvSpPr>
        <p:spPr>
          <a:xfrm>
            <a:off x="251520" y="275744"/>
            <a:ext cx="4320480" cy="1785104"/>
          </a:xfrm>
          <a:prstGeom prst="rect">
            <a:avLst/>
          </a:prstGeom>
        </p:spPr>
        <p:txBody>
          <a:bodyPr wrap="square">
            <a:spAutoFit/>
          </a:bodyPr>
          <a:lstStyle/>
          <a:p>
            <a:r>
              <a:rPr lang="en-IE" sz="2200" dirty="0" smtClean="0">
                <a:latin typeface="Segoe UI" panose="020B0502040204020203" pitchFamily="34" charset="0"/>
                <a:ea typeface="Segoe UI" panose="020B0502040204020203" pitchFamily="34" charset="0"/>
                <a:cs typeface="Segoe UI" panose="020B0502040204020203" pitchFamily="34" charset="0"/>
              </a:rPr>
              <a:t>The hospitals were in very bad conditions. They were dirty and unorganised. More soldiers were dying from diseases than their battle wounds. </a:t>
            </a:r>
            <a:endParaRPr lang="en-IE" sz="2200" dirty="0">
              <a:latin typeface="Segoe UI" panose="020B0502040204020203" pitchFamily="34" charset="0"/>
              <a:ea typeface="Segoe UI" panose="020B0502040204020203" pitchFamily="34" charset="0"/>
              <a:cs typeface="Segoe UI" panose="020B0502040204020203" pitchFamily="34" charset="0"/>
            </a:endParaRPr>
          </a:p>
        </p:txBody>
      </p:sp>
      <p:pic>
        <p:nvPicPr>
          <p:cNvPr id="9220" name="Picture 4" descr="http://2.bp.blogspot.com/-DOu0AlYI-7s/TjWceeluuCI/AAAAAAAAAA0/svftlYZgMGI/s1600/Rattus.jpg"/>
          <p:cNvPicPr>
            <a:picLocks noChangeAspect="1" noChangeArrowheads="1"/>
          </p:cNvPicPr>
          <p:nvPr/>
        </p:nvPicPr>
        <p:blipFill>
          <a:blip r:embed="rId3" cstate="print"/>
          <a:srcRect/>
          <a:stretch>
            <a:fillRect/>
          </a:stretch>
        </p:blipFill>
        <p:spPr bwMode="auto">
          <a:xfrm>
            <a:off x="5486722" y="1891654"/>
            <a:ext cx="3333750" cy="2257426"/>
          </a:xfrm>
          <a:prstGeom prst="rect">
            <a:avLst/>
          </a:prstGeom>
          <a:noFill/>
        </p:spPr>
      </p:pic>
      <p:pic>
        <p:nvPicPr>
          <p:cNvPr id="9222" name="Picture 6" descr="http://timenewsfeed.files.wordpress.com/2010/08/42-249399431.jpg?w=360&amp;h=240&amp;crop=1"/>
          <p:cNvPicPr>
            <a:picLocks noChangeAspect="1" noChangeArrowheads="1"/>
          </p:cNvPicPr>
          <p:nvPr/>
        </p:nvPicPr>
        <p:blipFill>
          <a:blip r:embed="rId4" cstate="print"/>
          <a:srcRect l="11206" r="19318"/>
          <a:stretch>
            <a:fillRect/>
          </a:stretch>
        </p:blipFill>
        <p:spPr bwMode="auto">
          <a:xfrm>
            <a:off x="4716016" y="188640"/>
            <a:ext cx="2232248" cy="214198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332656"/>
            <a:ext cx="8280920" cy="3108543"/>
          </a:xfrm>
          <a:prstGeom prst="rect">
            <a:avLst/>
          </a:prstGeom>
          <a:noFill/>
        </p:spPr>
        <p:txBody>
          <a:bodyPr wrap="square" rtlCol="0">
            <a:spAutoFit/>
          </a:bodyPr>
          <a:lstStyle/>
          <a:p>
            <a:pPr algn="ctr"/>
            <a:r>
              <a:rPr lang="en-IE" sz="2300" dirty="0" smtClean="0">
                <a:latin typeface="Segoe UI" panose="020B0502040204020203" pitchFamily="34" charset="0"/>
                <a:ea typeface="Segoe UI" panose="020B0502040204020203" pitchFamily="34" charset="0"/>
                <a:cs typeface="Segoe UI" panose="020B0502040204020203" pitchFamily="34" charset="0"/>
              </a:rPr>
              <a:t>Florence worked 20 hours a day, setting up clean kitchens, organising better food and cleaning the hospital. </a:t>
            </a:r>
            <a:endParaRPr lang="en-IE" sz="2300" dirty="0">
              <a:latin typeface="Segoe UI" panose="020B0502040204020203" pitchFamily="34" charset="0"/>
              <a:ea typeface="Segoe UI" panose="020B0502040204020203" pitchFamily="34" charset="0"/>
              <a:cs typeface="Segoe UI" panose="020B0502040204020203" pitchFamily="34" charset="0"/>
            </a:endParaRPr>
          </a:p>
          <a:p>
            <a:pPr algn="ctr"/>
            <a:r>
              <a:rPr lang="en-IE" sz="600" dirty="0" smtClean="0">
                <a:latin typeface="Segoe UI" panose="020B0502040204020203" pitchFamily="34" charset="0"/>
                <a:ea typeface="Segoe UI" panose="020B0502040204020203" pitchFamily="34" charset="0"/>
                <a:cs typeface="Segoe UI" panose="020B0502040204020203" pitchFamily="34" charset="0"/>
              </a:rPr>
              <a:t> </a:t>
            </a:r>
            <a:r>
              <a:rPr lang="en-IE" sz="2300" dirty="0" smtClean="0">
                <a:latin typeface="Segoe UI" panose="020B0502040204020203" pitchFamily="34" charset="0"/>
                <a:ea typeface="Segoe UI" panose="020B0502040204020203" pitchFamily="34" charset="0"/>
                <a:cs typeface="Segoe UI" panose="020B0502040204020203" pitchFamily="34" charset="0"/>
              </a:rPr>
              <a:t/>
            </a:r>
            <a:br>
              <a:rPr lang="en-IE" sz="2300" dirty="0" smtClean="0">
                <a:latin typeface="Segoe UI" panose="020B0502040204020203" pitchFamily="34" charset="0"/>
                <a:ea typeface="Segoe UI" panose="020B0502040204020203" pitchFamily="34" charset="0"/>
                <a:cs typeface="Segoe UI" panose="020B0502040204020203" pitchFamily="34" charset="0"/>
              </a:rPr>
            </a:br>
            <a:r>
              <a:rPr lang="en-IE" sz="2300" dirty="0" smtClean="0">
                <a:latin typeface="Segoe UI" panose="020B0502040204020203" pitchFamily="34" charset="0"/>
                <a:ea typeface="Segoe UI" panose="020B0502040204020203" pitchFamily="34" charset="0"/>
                <a:cs typeface="Segoe UI" panose="020B0502040204020203" pitchFamily="34" charset="0"/>
              </a:rPr>
              <a:t>At night Florence walked around the wards to make sure the men were comfortable. She sat with dying soldiers and she wrote letters home for men who could not write. </a:t>
            </a:r>
          </a:p>
          <a:p>
            <a:pPr algn="ctr"/>
            <a:endParaRPr lang="en-IE" sz="600" dirty="0">
              <a:latin typeface="Segoe UI" panose="020B0502040204020203" pitchFamily="34" charset="0"/>
              <a:ea typeface="Segoe UI" panose="020B0502040204020203" pitchFamily="34" charset="0"/>
              <a:cs typeface="Segoe UI" panose="020B0502040204020203" pitchFamily="34" charset="0"/>
            </a:endParaRPr>
          </a:p>
          <a:p>
            <a:pPr algn="ctr"/>
            <a:r>
              <a:rPr lang="en-IE" sz="2300" dirty="0" smtClean="0">
                <a:latin typeface="Segoe UI" panose="020B0502040204020203" pitchFamily="34" charset="0"/>
                <a:ea typeface="Segoe UI" panose="020B0502040204020203" pitchFamily="34" charset="0"/>
                <a:cs typeface="Segoe UI" panose="020B0502040204020203" pitchFamily="34" charset="0"/>
              </a:rPr>
              <a:t>She carried a lantern with her and the soldiers called her 'The Lady with the Lamp'.</a:t>
            </a:r>
          </a:p>
          <a:p>
            <a:pPr algn="ctr"/>
            <a:endParaRPr lang="en-IE" sz="2300" dirty="0">
              <a:latin typeface="Segoe UI" panose="020B0502040204020203" pitchFamily="34" charset="0"/>
              <a:ea typeface="Segoe UI" panose="020B0502040204020203" pitchFamily="34" charset="0"/>
              <a:cs typeface="Segoe UI" panose="020B0502040204020203" pitchFamily="34" charset="0"/>
            </a:endParaRPr>
          </a:p>
        </p:txBody>
      </p:sp>
      <p:pic>
        <p:nvPicPr>
          <p:cNvPr id="3" name="Picture 2" descr="http://torontoemerg.files.wordpress.com/2010/05/the-lady-with-the-lamp.jpg"/>
          <p:cNvPicPr>
            <a:picLocks noChangeAspect="1" noChangeArrowheads="1"/>
          </p:cNvPicPr>
          <p:nvPr/>
        </p:nvPicPr>
        <p:blipFill>
          <a:blip r:embed="rId2" cstate="print"/>
          <a:srcRect t="30407"/>
          <a:stretch>
            <a:fillRect/>
          </a:stretch>
        </p:blipFill>
        <p:spPr bwMode="auto">
          <a:xfrm>
            <a:off x="691434" y="3212976"/>
            <a:ext cx="7624982" cy="328493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04664"/>
            <a:ext cx="7920880" cy="1938992"/>
          </a:xfrm>
          <a:prstGeom prst="rect">
            <a:avLst/>
          </a:prstGeom>
          <a:noFill/>
        </p:spPr>
        <p:txBody>
          <a:bodyPr wrap="square" rtlCol="0">
            <a:spAutoFit/>
          </a:bodyPr>
          <a:lstStyle/>
          <a:p>
            <a:pPr algn="ctr"/>
            <a:r>
              <a:rPr lang="en-IE" sz="2400" dirty="0" smtClean="0">
                <a:latin typeface="Segoe UI" panose="020B0502040204020203" pitchFamily="34" charset="0"/>
                <a:ea typeface="Segoe UI" panose="020B0502040204020203" pitchFamily="34" charset="0"/>
                <a:cs typeface="Segoe UI" panose="020B0502040204020203" pitchFamily="34" charset="0"/>
              </a:rPr>
              <a:t>When she returned to England, Florence Nightingale set up the Nightingale Training School for Nurses in London. Her ideas and research about nursing were very influential and began practices which are still in use today. She died in August 1910 at 90 years of age.</a:t>
            </a:r>
            <a:endParaRPr lang="en-IE" sz="2400" dirty="0">
              <a:latin typeface="Segoe UI" panose="020B0502040204020203" pitchFamily="34" charset="0"/>
              <a:ea typeface="Segoe UI" panose="020B0502040204020203" pitchFamily="34" charset="0"/>
              <a:cs typeface="Segoe UI" panose="020B0502040204020203" pitchFamily="34" charset="0"/>
            </a:endParaRPr>
          </a:p>
        </p:txBody>
      </p:sp>
      <p:sp>
        <p:nvSpPr>
          <p:cNvPr id="7170" name="AutoShape 2" descr="https://encrypted-tbn2.gstatic.com/images?q=tbn:ANd9GcSIej6-hhqtBTmd-b9sCjAf01FVP1vaaYZKOxKygGdYMlEyqJZ4zMm42x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dirty="0"/>
          </a:p>
        </p:txBody>
      </p:sp>
      <p:sp>
        <p:nvSpPr>
          <p:cNvPr id="7172" name="AutoShape 4" descr="https://encrypted-tbn2.gstatic.com/images?q=tbn:ANd9GcSIej6-hhqtBTmd-b9sCjAf01FVP1vaaYZKOxKygGdYMlEyqJZ4zMm42x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dirty="0"/>
          </a:p>
        </p:txBody>
      </p:sp>
      <p:sp>
        <p:nvSpPr>
          <p:cNvPr id="7174" name="AutoShape 6" descr="https://encrypted-tbn3.gstatic.com/images?q=tbn:ANd9GcRI05kL--XCI1_I1hUlWHxn2CwtKH3vGRPnKnvR6_9-7QvbiKbou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dirty="0"/>
          </a:p>
        </p:txBody>
      </p:sp>
      <p:sp>
        <p:nvSpPr>
          <p:cNvPr id="6" name="7-Point Star 5"/>
          <p:cNvSpPr/>
          <p:nvPr/>
        </p:nvSpPr>
        <p:spPr>
          <a:xfrm rot="21107898">
            <a:off x="4419084" y="2868999"/>
            <a:ext cx="4506233" cy="3388898"/>
          </a:xfrm>
          <a:prstGeom prst="star7">
            <a:avLst/>
          </a:prstGeom>
          <a:solidFill>
            <a:srgbClr val="FFFF99"/>
          </a:solidFill>
          <a:ln w="381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algn="ctr"/>
            <a:r>
              <a:rPr lang="en-IE" sz="24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Florence Nightingale was </a:t>
            </a:r>
            <a:r>
              <a:rPr lang="en-IE" sz="2400" dirty="0">
                <a:solidFill>
                  <a:prstClr val="black"/>
                </a:solidFill>
                <a:latin typeface="Segoe UI" panose="020B0502040204020203" pitchFamily="34" charset="0"/>
                <a:ea typeface="Segoe UI" panose="020B0502040204020203" pitchFamily="34" charset="0"/>
                <a:cs typeface="Segoe UI" panose="020B0502040204020203" pitchFamily="34" charset="0"/>
              </a:rPr>
              <a:t>the first woman to be awarded ‘The Order of Merit’. </a:t>
            </a:r>
            <a:endParaRPr lang="en-IE" dirty="0">
              <a:latin typeface="Segoe UI" panose="020B0502040204020203" pitchFamily="34" charset="0"/>
              <a:ea typeface="Segoe UI" panose="020B0502040204020203" pitchFamily="34" charset="0"/>
              <a:cs typeface="Segoe UI" panose="020B0502040204020203" pitchFamily="34" charset="0"/>
            </a:endParaRPr>
          </a:p>
        </p:txBody>
      </p:sp>
      <p:pic>
        <p:nvPicPr>
          <p:cNvPr id="7176" name="Picture 8" descr="http://upload.wikimedia.org/wikipedia/commons/4/40/Florence_Nightingale_1920_reproduction.jpg"/>
          <p:cNvPicPr>
            <a:picLocks noChangeAspect="1" noChangeArrowheads="1"/>
          </p:cNvPicPr>
          <p:nvPr/>
        </p:nvPicPr>
        <p:blipFill>
          <a:blip r:embed="rId2" cstate="print"/>
          <a:srcRect t="6279" b="21663"/>
          <a:stretch>
            <a:fillRect/>
          </a:stretch>
        </p:blipFill>
        <p:spPr bwMode="auto">
          <a:xfrm>
            <a:off x="539552" y="2492896"/>
            <a:ext cx="3638550" cy="413184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2699792" y="2780928"/>
            <a:ext cx="6192688" cy="1584176"/>
          </a:xfrm>
          <a:prstGeom prst="round2DiagRect">
            <a:avLst/>
          </a:prstGeom>
          <a:solidFill>
            <a:srgbClr val="3399FF"/>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The soldiers in hospital had a pet </a:t>
            </a: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tortoise </a:t>
            </a: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named Jimmy. You </a:t>
            </a: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can </a:t>
            </a: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see his shell at the Florence Nightingale Museum in London.</a:t>
            </a:r>
          </a:p>
        </p:txBody>
      </p:sp>
      <p:sp>
        <p:nvSpPr>
          <p:cNvPr id="6" name="Round Diagonal Corner Rectangle 5"/>
          <p:cNvSpPr/>
          <p:nvPr/>
        </p:nvSpPr>
        <p:spPr>
          <a:xfrm>
            <a:off x="1187624" y="5085184"/>
            <a:ext cx="5112568" cy="1440160"/>
          </a:xfrm>
          <a:prstGeom prst="round2DiagRect">
            <a:avLst/>
          </a:prstGeom>
          <a:solidFill>
            <a:srgbClr val="3399FF"/>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Among the medicines in her </a:t>
            </a:r>
            <a:endPar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wooden </a:t>
            </a: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medicine box, Florence </a:t>
            </a:r>
            <a:endPar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endParaRPr>
          </a:p>
          <a:p>
            <a:pPr lvl="0" algn="ctr"/>
            <a:r>
              <a:rPr lang="en-IE" sz="2200" dirty="0" smtClean="0">
                <a:solidFill>
                  <a:prstClr val="black"/>
                </a:solidFill>
                <a:latin typeface="Segoe UI" panose="020B0502040204020203" pitchFamily="34" charset="0"/>
                <a:ea typeface="Segoe UI" panose="020B0502040204020203" pitchFamily="34" charset="0"/>
                <a:cs typeface="Segoe UI" panose="020B0502040204020203" pitchFamily="34" charset="0"/>
              </a:rPr>
              <a:t>had </a:t>
            </a:r>
            <a:r>
              <a:rPr lang="en-IE" sz="2200" dirty="0">
                <a:solidFill>
                  <a:prstClr val="black"/>
                </a:solidFill>
                <a:latin typeface="Segoe UI" panose="020B0502040204020203" pitchFamily="34" charset="0"/>
                <a:ea typeface="Segoe UI" panose="020B0502040204020203" pitchFamily="34" charset="0"/>
                <a:cs typeface="Segoe UI" panose="020B0502040204020203" pitchFamily="34" charset="0"/>
              </a:rPr>
              <a:t>powdered rhubarb.</a:t>
            </a:r>
          </a:p>
        </p:txBody>
      </p:sp>
      <p:sp>
        <p:nvSpPr>
          <p:cNvPr id="7" name="Round Diagonal Corner Rectangle 6"/>
          <p:cNvSpPr/>
          <p:nvPr/>
        </p:nvSpPr>
        <p:spPr>
          <a:xfrm>
            <a:off x="3851920" y="836712"/>
            <a:ext cx="3456384" cy="1296144"/>
          </a:xfrm>
          <a:prstGeom prst="round2DiagRect">
            <a:avLst/>
          </a:prstGeom>
          <a:solidFill>
            <a:srgbClr val="3399FF"/>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E" sz="2200" dirty="0">
                <a:solidFill>
                  <a:schemeClr val="tx1"/>
                </a:solidFill>
                <a:latin typeface="Segoe UI" panose="020B0502040204020203" pitchFamily="34" charset="0"/>
                <a:ea typeface="Segoe UI" panose="020B0502040204020203" pitchFamily="34" charset="0"/>
                <a:cs typeface="Segoe UI" panose="020B0502040204020203" pitchFamily="34" charset="0"/>
              </a:rPr>
              <a:t>As a girl Florence had a pet owl named Athena.</a:t>
            </a:r>
          </a:p>
        </p:txBody>
      </p:sp>
      <p:pic>
        <p:nvPicPr>
          <p:cNvPr id="6146" name="Picture 2" descr="http://images.powerhousemuseum.com/images/zoomify/TLF_mediums/33574.jpg"/>
          <p:cNvPicPr>
            <a:picLocks noChangeAspect="1" noChangeArrowheads="1"/>
          </p:cNvPicPr>
          <p:nvPr/>
        </p:nvPicPr>
        <p:blipFill>
          <a:blip r:embed="rId2" cstate="print"/>
          <a:srcRect b="15678"/>
          <a:stretch>
            <a:fillRect/>
          </a:stretch>
        </p:blipFill>
        <p:spPr bwMode="auto">
          <a:xfrm>
            <a:off x="6035377" y="4581128"/>
            <a:ext cx="1704975" cy="2088232"/>
          </a:xfrm>
          <a:prstGeom prst="rect">
            <a:avLst/>
          </a:prstGeom>
          <a:noFill/>
          <a:ln>
            <a:solidFill>
              <a:schemeClr val="tx1"/>
            </a:solidFill>
          </a:ln>
        </p:spPr>
      </p:pic>
      <p:pic>
        <p:nvPicPr>
          <p:cNvPr id="6148" name="Picture 4" descr="http://upload.wikimedia.org/wikipedia/commons/thumb/3/39/Athene_noctua_(cropped).jpg/220px-Athene_noctua_(cropped).jpg"/>
          <p:cNvPicPr>
            <a:picLocks noChangeAspect="1" noChangeArrowheads="1"/>
          </p:cNvPicPr>
          <p:nvPr/>
        </p:nvPicPr>
        <p:blipFill>
          <a:blip r:embed="rId3" cstate="print"/>
          <a:srcRect l="6873" r="14092"/>
          <a:stretch>
            <a:fillRect/>
          </a:stretch>
        </p:blipFill>
        <p:spPr bwMode="auto">
          <a:xfrm>
            <a:off x="7183784" y="188640"/>
            <a:ext cx="1780704" cy="2304256"/>
          </a:xfrm>
          <a:prstGeom prst="rect">
            <a:avLst/>
          </a:prstGeom>
          <a:noFill/>
          <a:ln>
            <a:solidFill>
              <a:schemeClr val="tx1"/>
            </a:solidFill>
          </a:ln>
        </p:spPr>
      </p:pic>
      <p:pic>
        <p:nvPicPr>
          <p:cNvPr id="6150" name="Picture 6" descr="https://encrypted-tbn1.gstatic.com/images?q=tbn:ANd9GcQwTT-y4dTjfYpbsCoDZHvJ6I8m9fmH8IwomxAHb4Yd_CGsIhVq"/>
          <p:cNvPicPr>
            <a:picLocks noChangeAspect="1" noChangeArrowheads="1"/>
          </p:cNvPicPr>
          <p:nvPr/>
        </p:nvPicPr>
        <p:blipFill>
          <a:blip r:embed="rId4" cstate="print"/>
          <a:srcRect/>
          <a:stretch>
            <a:fillRect/>
          </a:stretch>
        </p:blipFill>
        <p:spPr bwMode="auto">
          <a:xfrm>
            <a:off x="251520" y="2747763"/>
            <a:ext cx="2636506" cy="1977381"/>
          </a:xfrm>
          <a:prstGeom prst="rect">
            <a:avLst/>
          </a:prstGeom>
          <a:noFill/>
          <a:ln>
            <a:solidFill>
              <a:schemeClr val="tx1"/>
            </a:solid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pitał">
  <a:themeElements>
    <a:clrScheme name="Kapitał">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Kapitał">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apitał">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607</TotalTime>
  <Words>1527</Words>
  <Application>Microsoft Office PowerPoint</Application>
  <PresentationFormat>Pokaz na ekranie (4:3)</PresentationFormat>
  <Paragraphs>153</Paragraphs>
  <Slides>38</Slides>
  <Notes>4</Notes>
  <HiddenSlides>0</HiddenSlides>
  <MMClips>0</MMClips>
  <ScaleCrop>false</ScaleCrop>
  <HeadingPairs>
    <vt:vector size="4" baseType="variant">
      <vt:variant>
        <vt:lpstr>Motyw</vt:lpstr>
      </vt:variant>
      <vt:variant>
        <vt:i4>1</vt:i4>
      </vt:variant>
      <vt:variant>
        <vt:lpstr>Tytuły slajdów</vt:lpstr>
      </vt:variant>
      <vt:variant>
        <vt:i4>38</vt:i4>
      </vt:variant>
    </vt:vector>
  </HeadingPairs>
  <TitlesOfParts>
    <vt:vector size="39" baseType="lpstr">
      <vt:lpstr>Kapitał</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Marie O'Doherty</dc:creator>
  <cp:lastModifiedBy>oskar jaskiewicz</cp:lastModifiedBy>
  <cp:revision>67</cp:revision>
  <dcterms:created xsi:type="dcterms:W3CDTF">2013-01-15T12:34:43Z</dcterms:created>
  <dcterms:modified xsi:type="dcterms:W3CDTF">2014-08-19T09:22:35Z</dcterms:modified>
</cp:coreProperties>
</file>